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04" r:id="rId3"/>
    <p:sldId id="305" r:id="rId4"/>
    <p:sldId id="295" r:id="rId5"/>
    <p:sldId id="298" r:id="rId6"/>
    <p:sldId id="299" r:id="rId7"/>
    <p:sldId id="300" r:id="rId8"/>
    <p:sldId id="284" r:id="rId9"/>
    <p:sldId id="289" r:id="rId10"/>
    <p:sldId id="290" r:id="rId11"/>
    <p:sldId id="291" r:id="rId12"/>
    <p:sldId id="292" r:id="rId13"/>
    <p:sldId id="293" r:id="rId14"/>
    <p:sldId id="294" r:id="rId15"/>
    <p:sldId id="288" r:id="rId16"/>
    <p:sldId id="302" r:id="rId17"/>
    <p:sldId id="296" r:id="rId18"/>
    <p:sldId id="285" r:id="rId19"/>
    <p:sldId id="286" r:id="rId20"/>
    <p:sldId id="287" r:id="rId21"/>
    <p:sldId id="257" r:id="rId22"/>
    <p:sldId id="258" r:id="rId23"/>
    <p:sldId id="260" r:id="rId24"/>
    <p:sldId id="261" r:id="rId25"/>
    <p:sldId id="262" r:id="rId26"/>
    <p:sldId id="263" r:id="rId27"/>
    <p:sldId id="264" r:id="rId28"/>
    <p:sldId id="259" r:id="rId29"/>
    <p:sldId id="265" r:id="rId30"/>
    <p:sldId id="266" r:id="rId31"/>
    <p:sldId id="270" r:id="rId32"/>
    <p:sldId id="271" r:id="rId33"/>
    <p:sldId id="276" r:id="rId34"/>
    <p:sldId id="274" r:id="rId35"/>
    <p:sldId id="275" r:id="rId36"/>
    <p:sldId id="277" r:id="rId37"/>
    <p:sldId id="273" r:id="rId38"/>
    <p:sldId id="278" r:id="rId39"/>
    <p:sldId id="279" r:id="rId40"/>
    <p:sldId id="267" r:id="rId41"/>
    <p:sldId id="281" r:id="rId42"/>
    <p:sldId id="283" r:id="rId43"/>
    <p:sldId id="282" r:id="rId44"/>
    <p:sldId id="268" r:id="rId45"/>
    <p:sldId id="269" r:id="rId46"/>
    <p:sldId id="280" r:id="rId47"/>
    <p:sldId id="303" r:id="rId4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79" d="100"/>
          <a:sy n="79" d="100"/>
        </p:scale>
        <p:origin x="8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A2560-C3D4-4E80-B461-A846A80A8106}" type="datetimeFigureOut">
              <a:rPr lang="ru-RU" smtClean="0"/>
              <a:t>23.02.2025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E6520-C15E-4A81-AC97-4904F9D1E4F7}" type="slidenum">
              <a:rPr lang="ru-RU" smtClean="0"/>
              <a:t>‹#›</a:t>
            </a:fld>
            <a:endParaRPr lang="ru-RU"/>
          </a:p>
        </p:txBody>
      </p:sp>
    </p:spTree>
    <p:extLst>
      <p:ext uri="{BB962C8B-B14F-4D97-AF65-F5344CB8AC3E}">
        <p14:creationId xmlns:p14="http://schemas.microsoft.com/office/powerpoint/2010/main" val="25423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D6E6520-C15E-4A81-AC97-4904F9D1E4F7}" type="slidenum">
              <a:rPr lang="ru-RU" smtClean="0"/>
              <a:t>45</a:t>
            </a:fld>
            <a:endParaRPr lang="ru-RU"/>
          </a:p>
        </p:txBody>
      </p:sp>
    </p:spTree>
    <p:extLst>
      <p:ext uri="{BB962C8B-B14F-4D97-AF65-F5344CB8AC3E}">
        <p14:creationId xmlns:p14="http://schemas.microsoft.com/office/powerpoint/2010/main" val="2471167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F5FDE1-CF88-6CB7-0E80-7B8A7B6188A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F897708-715F-2171-842D-5A801599F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9F4AF22-3079-2834-0130-30415ACBCFE1}"/>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5" name="Нижний колонтитул 4">
            <a:extLst>
              <a:ext uri="{FF2B5EF4-FFF2-40B4-BE49-F238E27FC236}">
                <a16:creationId xmlns:a16="http://schemas.microsoft.com/office/drawing/2014/main" id="{63E3C764-51C1-8EEF-6570-54CBA771A0F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84EA15F-1B25-B8A8-C970-81A7078B4AFC}"/>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157425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FE031C-DB6D-AF15-69B2-035EECCF19F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98A91F9-F817-82B5-CFC6-42F3349B687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56D374-466C-58F7-5F7E-9CCCB806345A}"/>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5" name="Нижний колонтитул 4">
            <a:extLst>
              <a:ext uri="{FF2B5EF4-FFF2-40B4-BE49-F238E27FC236}">
                <a16:creationId xmlns:a16="http://schemas.microsoft.com/office/drawing/2014/main" id="{C1ECE726-E2BF-C8E2-8F6C-5D2806BFB1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4095471-D716-9A2D-C425-754789B473C1}"/>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166281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40A28E8-05D8-1882-4C33-0EE61DD73FB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F959DB7-B3C8-86A5-955A-144AED4DF49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59B49CF-3020-E0BA-1155-8DE5A6E03CAD}"/>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5" name="Нижний колонтитул 4">
            <a:extLst>
              <a:ext uri="{FF2B5EF4-FFF2-40B4-BE49-F238E27FC236}">
                <a16:creationId xmlns:a16="http://schemas.microsoft.com/office/drawing/2014/main" id="{01CDF293-2E28-10A0-C3DA-E3E18C9FDDF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8C1C07A-6E6C-5FBF-D4BD-46F47A5592B3}"/>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332381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1FA911-4567-EEEC-9BFC-FE772AB25BC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1BCE552-C3F0-EBB3-CA1A-B8E424257CA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6213EFD-31D7-8A92-11E0-A8E6A57379B4}"/>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5" name="Нижний колонтитул 4">
            <a:extLst>
              <a:ext uri="{FF2B5EF4-FFF2-40B4-BE49-F238E27FC236}">
                <a16:creationId xmlns:a16="http://schemas.microsoft.com/office/drawing/2014/main" id="{63360F02-DB61-146C-9990-457B86D208D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D174064-3859-4FF1-C2E0-44CAB996672F}"/>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369220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D15FD2-F77A-633E-D395-6F486BDF6FE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3D6EA311-08A3-FAE7-1B3E-1B8BA86BB3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08EB933-17CF-9B03-C2A4-99851AE51806}"/>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5" name="Нижний колонтитул 4">
            <a:extLst>
              <a:ext uri="{FF2B5EF4-FFF2-40B4-BE49-F238E27FC236}">
                <a16:creationId xmlns:a16="http://schemas.microsoft.com/office/drawing/2014/main" id="{400E6477-E29D-1E62-A001-40F8A5CCA09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ACE6818-EDD0-2542-BB52-3EC84E2B210A}"/>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2421824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E53BFA-8EE7-7E0E-0F2E-6AB94EE0032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5FCFC77-9263-48EC-7FE7-02A4488B44D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DBAD111-C476-C4DB-1211-373D54CD60C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7806DEF-724F-043F-4373-F9FFE0CBC9E0}"/>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6" name="Нижний колонтитул 5">
            <a:extLst>
              <a:ext uri="{FF2B5EF4-FFF2-40B4-BE49-F238E27FC236}">
                <a16:creationId xmlns:a16="http://schemas.microsoft.com/office/drawing/2014/main" id="{103E5B04-C4E7-1000-4C4D-98FF96F79B4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0876AE7-BEB6-3EC1-D9F5-635177EE04D6}"/>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287830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812C0F-8AF0-689B-6A86-E42DCC1C3AF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F4F2801-4A1C-2F67-78F4-DE2B4C3FC0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EC68F4C-0678-D9B4-961A-F2B492583AA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A7F6701-AE0C-3DA9-FC2A-F4BD860B2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387ED3B-BF15-52D9-5585-4BDD5713A90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64E5720-3385-23E6-7C9A-B0E91E042F99}"/>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8" name="Нижний колонтитул 7">
            <a:extLst>
              <a:ext uri="{FF2B5EF4-FFF2-40B4-BE49-F238E27FC236}">
                <a16:creationId xmlns:a16="http://schemas.microsoft.com/office/drawing/2014/main" id="{E7EB1959-4265-67CF-11D9-DE2DA485A6D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EFDA789-C546-AAC2-D43C-196FEB334B40}"/>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1932416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9C5095-E87C-873A-00A5-642F52200E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75C244C-1F5A-48B7-857E-88A30246FF33}"/>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4" name="Нижний колонтитул 3">
            <a:extLst>
              <a:ext uri="{FF2B5EF4-FFF2-40B4-BE49-F238E27FC236}">
                <a16:creationId xmlns:a16="http://schemas.microsoft.com/office/drawing/2014/main" id="{1E33AAD6-5185-A6EC-343F-D248604FF12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3D5194F-5B2B-862F-9383-4BA70F25DCB3}"/>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325700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D7B1AB9-0C67-20C3-1045-55B4346B972E}"/>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3" name="Нижний колонтитул 2">
            <a:extLst>
              <a:ext uri="{FF2B5EF4-FFF2-40B4-BE49-F238E27FC236}">
                <a16:creationId xmlns:a16="http://schemas.microsoft.com/office/drawing/2014/main" id="{EFBF5098-84B5-B602-C053-49E74950C72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0D3C6FF-50EE-2DC8-5283-684FE3E90767}"/>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234458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9D9CC9-C6DC-7644-3146-E3026655770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FC3617F-0DF4-64CF-BE45-D8594A07F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E9D1F04-4E25-4903-1342-788A421A7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9F5FECA-6066-2345-F9D4-FDB79C025E51}"/>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6" name="Нижний колонтитул 5">
            <a:extLst>
              <a:ext uri="{FF2B5EF4-FFF2-40B4-BE49-F238E27FC236}">
                <a16:creationId xmlns:a16="http://schemas.microsoft.com/office/drawing/2014/main" id="{9702CF5A-76CF-1B4C-9DAC-DDC72510181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5E72564-579F-6CE3-48E9-6FB94ADAC38E}"/>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2585161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BBA86E-41AF-5388-958A-8A279AFE076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10FC13C-DF23-77BC-D66F-6FEF1C419C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E69F848-6427-B64D-4A92-7042343A3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9456F9E-88C4-83C3-6E76-04B956EA6943}"/>
              </a:ext>
            </a:extLst>
          </p:cNvPr>
          <p:cNvSpPr>
            <a:spLocks noGrp="1"/>
          </p:cNvSpPr>
          <p:nvPr>
            <p:ph type="dt" sz="half" idx="10"/>
          </p:nvPr>
        </p:nvSpPr>
        <p:spPr/>
        <p:txBody>
          <a:bodyPr/>
          <a:lstStyle/>
          <a:p>
            <a:fld id="{922D5C17-742C-41DC-8FA4-4CB14C29C293}" type="datetimeFigureOut">
              <a:rPr lang="ru-RU" smtClean="0"/>
              <a:t>23.02.2025</a:t>
            </a:fld>
            <a:endParaRPr lang="ru-RU"/>
          </a:p>
        </p:txBody>
      </p:sp>
      <p:sp>
        <p:nvSpPr>
          <p:cNvPr id="6" name="Нижний колонтитул 5">
            <a:extLst>
              <a:ext uri="{FF2B5EF4-FFF2-40B4-BE49-F238E27FC236}">
                <a16:creationId xmlns:a16="http://schemas.microsoft.com/office/drawing/2014/main" id="{2EB05F74-C3FD-8EC7-AE8A-7F0713F3901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EBE28ED-D3E9-857C-20EC-582A1F6A73FE}"/>
              </a:ext>
            </a:extLst>
          </p:cNvPr>
          <p:cNvSpPr>
            <a:spLocks noGrp="1"/>
          </p:cNvSpPr>
          <p:nvPr>
            <p:ph type="sldNum" sz="quarter" idx="12"/>
          </p:nvPr>
        </p:nvSpPr>
        <p:spPr/>
        <p:txBody>
          <a:bodyPr/>
          <a:lstStyle/>
          <a:p>
            <a:fld id="{1E391726-E1ED-4F5F-A428-4AC22E9A70C2}" type="slidenum">
              <a:rPr lang="ru-RU" smtClean="0"/>
              <a:t>‹#›</a:t>
            </a:fld>
            <a:endParaRPr lang="ru-RU"/>
          </a:p>
        </p:txBody>
      </p:sp>
    </p:spTree>
    <p:extLst>
      <p:ext uri="{BB962C8B-B14F-4D97-AF65-F5344CB8AC3E}">
        <p14:creationId xmlns:p14="http://schemas.microsoft.com/office/powerpoint/2010/main" val="137373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4218FD-5A90-0A5D-C433-3570E7A24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6397A4A-AC45-8BD1-84DE-94EB0695E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E1C50D0-A77E-E77E-D0F3-C1F0A54165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2D5C17-742C-41DC-8FA4-4CB14C29C293}" type="datetimeFigureOut">
              <a:rPr lang="ru-RU" smtClean="0"/>
              <a:t>23.02.2025</a:t>
            </a:fld>
            <a:endParaRPr lang="ru-RU"/>
          </a:p>
        </p:txBody>
      </p:sp>
      <p:sp>
        <p:nvSpPr>
          <p:cNvPr id="5" name="Нижний колонтитул 4">
            <a:extLst>
              <a:ext uri="{FF2B5EF4-FFF2-40B4-BE49-F238E27FC236}">
                <a16:creationId xmlns:a16="http://schemas.microsoft.com/office/drawing/2014/main" id="{1E0FCAE1-8494-71A1-9B94-F5AC74D286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E63E6106-5822-FD66-9107-7443F0A5B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391726-E1ED-4F5F-A428-4AC22E9A70C2}" type="slidenum">
              <a:rPr lang="ru-RU" smtClean="0"/>
              <a:t>‹#›</a:t>
            </a:fld>
            <a:endParaRPr lang="ru-RU"/>
          </a:p>
        </p:txBody>
      </p:sp>
    </p:spTree>
    <p:extLst>
      <p:ext uri="{BB962C8B-B14F-4D97-AF65-F5344CB8AC3E}">
        <p14:creationId xmlns:p14="http://schemas.microsoft.com/office/powerpoint/2010/main" val="2227926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byjus.com/biology/nutrient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sciencefacts.net/parts-of-a-stem.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sciencefacts.net/parts-of-a-plant.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geeksforgeeks.org/photosynthesis/"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EA1BB5A-0503-A600-FDD2-729D35758718}"/>
              </a:ext>
            </a:extLst>
          </p:cNvPr>
          <p:cNvPicPr>
            <a:picLocks noChangeAspect="1"/>
          </p:cNvPicPr>
          <p:nvPr/>
        </p:nvPicPr>
        <p:blipFill>
          <a:blip r:embed="rId2"/>
          <a:stretch>
            <a:fillRect/>
          </a:stretch>
        </p:blipFill>
        <p:spPr>
          <a:xfrm>
            <a:off x="0" y="10990"/>
            <a:ext cx="7919884" cy="6847010"/>
          </a:xfrm>
          <a:prstGeom prst="rect">
            <a:avLst/>
          </a:prstGeom>
        </p:spPr>
      </p:pic>
      <p:sp>
        <p:nvSpPr>
          <p:cNvPr id="2" name="Заголовок 1">
            <a:extLst>
              <a:ext uri="{FF2B5EF4-FFF2-40B4-BE49-F238E27FC236}">
                <a16:creationId xmlns:a16="http://schemas.microsoft.com/office/drawing/2014/main" id="{EE8F3BEC-17E2-D406-15DF-D9962EC5E36E}"/>
              </a:ext>
            </a:extLst>
          </p:cNvPr>
          <p:cNvSpPr>
            <a:spLocks noGrp="1"/>
          </p:cNvSpPr>
          <p:nvPr>
            <p:ph type="ctrTitle"/>
          </p:nvPr>
        </p:nvSpPr>
        <p:spPr>
          <a:xfrm>
            <a:off x="7742902" y="842142"/>
            <a:ext cx="4454014" cy="2122282"/>
          </a:xfrm>
        </p:spPr>
        <p:txBody>
          <a:bodyPr/>
          <a:lstStyle/>
          <a:p>
            <a:r>
              <a:rPr lang="en-US" b="1" dirty="0">
                <a:latin typeface="Calibri" panose="020F0502020204030204" pitchFamily="34" charset="0"/>
                <a:cs typeface="Calibri" panose="020F0502020204030204" pitchFamily="34" charset="0"/>
              </a:rPr>
              <a:t>Topic 7</a:t>
            </a:r>
            <a:endParaRPr lang="ru-RU" b="1" dirty="0">
              <a:latin typeface="Calibri" panose="020F0502020204030204" pitchFamily="34" charset="0"/>
              <a:cs typeface="Calibri" panose="020F0502020204030204" pitchFamily="34" charset="0"/>
            </a:endParaRPr>
          </a:p>
        </p:txBody>
      </p:sp>
      <p:sp>
        <p:nvSpPr>
          <p:cNvPr id="3" name="Подзаголовок 2">
            <a:extLst>
              <a:ext uri="{FF2B5EF4-FFF2-40B4-BE49-F238E27FC236}">
                <a16:creationId xmlns:a16="http://schemas.microsoft.com/office/drawing/2014/main" id="{F264E4C7-6247-8438-194E-B9DE66E89F92}"/>
              </a:ext>
            </a:extLst>
          </p:cNvPr>
          <p:cNvSpPr>
            <a:spLocks noGrp="1"/>
          </p:cNvSpPr>
          <p:nvPr>
            <p:ph type="subTitle" idx="1"/>
          </p:nvPr>
        </p:nvSpPr>
        <p:spPr>
          <a:xfrm>
            <a:off x="8200103" y="3321819"/>
            <a:ext cx="3539613" cy="1655762"/>
          </a:xfrm>
        </p:spPr>
        <p:txBody>
          <a:bodyPr>
            <a:noAutofit/>
          </a:bodyPr>
          <a:lstStyle/>
          <a:p>
            <a:r>
              <a:rPr lang="en-US" sz="3200" dirty="0">
                <a:latin typeface="Calibri" panose="020F0502020204030204" pitchFamily="34" charset="0"/>
                <a:cs typeface="Calibri" panose="020F0502020204030204" pitchFamily="34" charset="0"/>
              </a:rPr>
              <a:t>The structure of the vegetative organs of plants and their modifications</a:t>
            </a:r>
          </a:p>
          <a:p>
            <a:endParaRPr lang="ru-RU"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852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D4B927-00AE-FC4E-C7EC-93F5AEEFB915}"/>
              </a:ext>
            </a:extLst>
          </p:cNvPr>
          <p:cNvSpPr>
            <a:spLocks noGrp="1"/>
          </p:cNvSpPr>
          <p:nvPr>
            <p:ph type="title"/>
          </p:nvPr>
        </p:nvSpPr>
        <p:spPr/>
        <p:txBody>
          <a:bodyPr>
            <a:normAutofit/>
          </a:bodyPr>
          <a:lstStyle/>
          <a:p>
            <a:r>
              <a:rPr lang="en-US" sz="4000" b="1" dirty="0">
                <a:latin typeface="Calibri" panose="020F0502020204030204" pitchFamily="34" charset="0"/>
                <a:cs typeface="Calibri" panose="020F0502020204030204" pitchFamily="34" charset="0"/>
              </a:rPr>
              <a:t>For better Respiration</a:t>
            </a:r>
            <a:br>
              <a:rPr lang="en-US" sz="4000" b="1" dirty="0">
                <a:latin typeface="Calibri" panose="020F0502020204030204" pitchFamily="34" charset="0"/>
                <a:cs typeface="Calibri" panose="020F0502020204030204" pitchFamily="34" charset="0"/>
              </a:rPr>
            </a:br>
            <a:endParaRPr lang="ru-RU" sz="4000"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3DC15F43-113C-A544-77EB-00D6E102949F}"/>
              </a:ext>
            </a:extLst>
          </p:cNvPr>
          <p:cNvSpPr>
            <a:spLocks noGrp="1"/>
          </p:cNvSpPr>
          <p:nvPr>
            <p:ph idx="1"/>
          </p:nvPr>
        </p:nvSpPr>
        <p:spPr>
          <a:xfrm>
            <a:off x="661220" y="1690688"/>
            <a:ext cx="10515600" cy="4351338"/>
          </a:xfrm>
        </p:spPr>
        <p:txBody>
          <a:bodyPr/>
          <a:lstStyle/>
          <a:p>
            <a:r>
              <a:rPr lang="en-US" dirty="0"/>
              <a:t>In some halophytes such as Rhizophora that grow in swampy areas, the roots emerge out of the ground and grow upwards to get oxygen for respiration. The root tips of these plants have minute pores called lenticels through which they respire.</a:t>
            </a:r>
            <a:endParaRPr lang="ru-RU" dirty="0"/>
          </a:p>
        </p:txBody>
      </p:sp>
    </p:spTree>
    <p:extLst>
      <p:ext uri="{BB962C8B-B14F-4D97-AF65-F5344CB8AC3E}">
        <p14:creationId xmlns:p14="http://schemas.microsoft.com/office/powerpoint/2010/main" val="405565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17D67A-4C8A-5CC6-B657-002FAA782C70}"/>
              </a:ext>
            </a:extLst>
          </p:cNvPr>
          <p:cNvSpPr>
            <a:spLocks noGrp="1"/>
          </p:cNvSpPr>
          <p:nvPr>
            <p:ph type="title"/>
          </p:nvPr>
        </p:nvSpPr>
        <p:spPr/>
        <p:txBody>
          <a:bodyPr>
            <a:normAutofit/>
          </a:bodyPr>
          <a:lstStyle/>
          <a:p>
            <a:r>
              <a:rPr lang="en-US" sz="4000" b="1" dirty="0" err="1">
                <a:latin typeface="Calibri" panose="020F0502020204030204" pitchFamily="34" charset="0"/>
                <a:cs typeface="Calibri" panose="020F0502020204030204" pitchFamily="34" charset="0"/>
              </a:rPr>
              <a:t>Nodulated</a:t>
            </a:r>
            <a:r>
              <a:rPr lang="en-US" sz="4000" b="1" dirty="0">
                <a:latin typeface="Calibri" panose="020F0502020204030204" pitchFamily="34" charset="0"/>
                <a:cs typeface="Calibri" panose="020F0502020204030204" pitchFamily="34" charset="0"/>
              </a:rPr>
              <a:t> Roots</a:t>
            </a:r>
            <a:br>
              <a:rPr lang="en-US" sz="4000" b="1" dirty="0">
                <a:latin typeface="Calibri" panose="020F0502020204030204" pitchFamily="34" charset="0"/>
                <a:cs typeface="Calibri" panose="020F0502020204030204" pitchFamily="34" charset="0"/>
              </a:rPr>
            </a:br>
            <a:endParaRPr lang="ru-RU" sz="4000"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D27E809D-ACA1-4B22-D405-AA66A9964A54}"/>
              </a:ext>
            </a:extLst>
          </p:cNvPr>
          <p:cNvSpPr>
            <a:spLocks noGrp="1"/>
          </p:cNvSpPr>
          <p:nvPr>
            <p:ph idx="1"/>
          </p:nvPr>
        </p:nvSpPr>
        <p:spPr>
          <a:xfrm>
            <a:off x="661219" y="1670563"/>
            <a:ext cx="10515600" cy="4351338"/>
          </a:xfrm>
        </p:spPr>
        <p:txBody>
          <a:bodyPr/>
          <a:lstStyle/>
          <a:p>
            <a:r>
              <a:rPr lang="en-US" dirty="0">
                <a:latin typeface="Calibri" panose="020F0502020204030204" pitchFamily="34" charset="0"/>
                <a:cs typeface="Calibri" panose="020F0502020204030204" pitchFamily="34" charset="0"/>
              </a:rPr>
              <a:t>Roots of the leguminous plants are modified into root nodules which contain nitrogen-fixing bacteria such as Rhizobium. They help in fixing the atmospheric nitrogen into nitrates and make it available to the plant.</a:t>
            </a:r>
            <a:endParaRPr lang="ru-R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4104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4D19EE-315F-34C5-1749-E21B04CEA615}"/>
              </a:ext>
            </a:extLst>
          </p:cNvPr>
          <p:cNvSpPr>
            <a:spLocks noGrp="1"/>
          </p:cNvSpPr>
          <p:nvPr>
            <p:ph type="title"/>
          </p:nvPr>
        </p:nvSpPr>
        <p:spPr>
          <a:xfrm>
            <a:off x="528483" y="450645"/>
            <a:ext cx="10515600" cy="431288"/>
          </a:xfrm>
        </p:spPr>
        <p:txBody>
          <a:bodyPr>
            <a:noAutofit/>
          </a:bodyPr>
          <a:lstStyle/>
          <a:p>
            <a:r>
              <a:rPr lang="en-US" sz="4000" b="1" dirty="0">
                <a:latin typeface="Calibri" panose="020F0502020204030204" pitchFamily="34" charset="0"/>
                <a:cs typeface="Calibri" panose="020F0502020204030204" pitchFamily="34" charset="0"/>
              </a:rPr>
              <a:t>Modification of Adventitious Roots</a:t>
            </a:r>
            <a:endParaRPr lang="ru-RU" sz="4000"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47087CC6-B23C-6AF7-3B4D-72DBA9990FFC}"/>
              </a:ext>
            </a:extLst>
          </p:cNvPr>
          <p:cNvSpPr>
            <a:spLocks noGrp="1"/>
          </p:cNvSpPr>
          <p:nvPr>
            <p:ph idx="1"/>
          </p:nvPr>
        </p:nvSpPr>
        <p:spPr>
          <a:xfrm>
            <a:off x="410496" y="1253331"/>
            <a:ext cx="11604523" cy="4351338"/>
          </a:xfrm>
        </p:spPr>
        <p:txBody>
          <a:bodyPr>
            <a:noAutofit/>
          </a:bodyPr>
          <a:lstStyle/>
          <a:p>
            <a:r>
              <a:rPr lang="en-US" sz="3200" b="1" dirty="0">
                <a:latin typeface="Calibri" panose="020F0502020204030204" pitchFamily="34" charset="0"/>
                <a:cs typeface="Calibri" panose="020F0502020204030204" pitchFamily="34" charset="0"/>
              </a:rPr>
              <a:t>For Food Storage</a:t>
            </a:r>
          </a:p>
          <a:p>
            <a:r>
              <a:rPr lang="en-US" sz="3200" b="1" dirty="0">
                <a:latin typeface="Calibri" panose="020F0502020204030204" pitchFamily="34" charset="0"/>
                <a:cs typeface="Calibri" panose="020F0502020204030204" pitchFamily="34" charset="0"/>
              </a:rPr>
              <a:t>Simple Tuberous Roots </a:t>
            </a:r>
            <a:r>
              <a:rPr lang="en-US" sz="3200" dirty="0">
                <a:latin typeface="Calibri" panose="020F0502020204030204" pitchFamily="34" charset="0"/>
                <a:cs typeface="Calibri" panose="020F0502020204030204" pitchFamily="34" charset="0"/>
              </a:rPr>
              <a:t>are swollen and do not assume any shape. For </a:t>
            </a:r>
            <a:r>
              <a:rPr lang="en-US" sz="3200" dirty="0" err="1">
                <a:latin typeface="Calibri" panose="020F0502020204030204" pitchFamily="34" charset="0"/>
                <a:cs typeface="Calibri" panose="020F0502020204030204" pitchFamily="34" charset="0"/>
              </a:rPr>
              <a:t>eg.</a:t>
            </a:r>
            <a:r>
              <a:rPr lang="en-US" sz="3200" dirty="0">
                <a:latin typeface="Calibri" panose="020F0502020204030204" pitchFamily="34" charset="0"/>
                <a:cs typeface="Calibri" panose="020F0502020204030204" pitchFamily="34" charset="0"/>
              </a:rPr>
              <a:t>, sweet potato</a:t>
            </a:r>
          </a:p>
          <a:p>
            <a:r>
              <a:rPr lang="en-US" sz="3200" b="1" dirty="0" err="1">
                <a:latin typeface="Calibri" panose="020F0502020204030204" pitchFamily="34" charset="0"/>
                <a:cs typeface="Calibri" panose="020F0502020204030204" pitchFamily="34" charset="0"/>
              </a:rPr>
              <a:t>Nodulose</a:t>
            </a:r>
            <a:r>
              <a:rPr lang="en-US" sz="3200" b="1" dirty="0">
                <a:latin typeface="Calibri" panose="020F0502020204030204" pitchFamily="34" charset="0"/>
                <a:cs typeface="Calibri" panose="020F0502020204030204" pitchFamily="34" charset="0"/>
              </a:rPr>
              <a:t> Roots </a:t>
            </a:r>
            <a:r>
              <a:rPr lang="en-US" sz="3200" dirty="0">
                <a:latin typeface="Calibri" panose="020F0502020204030204" pitchFamily="34" charset="0"/>
                <a:cs typeface="Calibri" panose="020F0502020204030204" pitchFamily="34" charset="0"/>
              </a:rPr>
              <a:t>are single beads. They become swollen at the apex and have a definite shape, </a:t>
            </a:r>
            <a:r>
              <a:rPr lang="en-US" sz="3200" dirty="0" err="1">
                <a:latin typeface="Calibri" panose="020F0502020204030204" pitchFamily="34" charset="0"/>
                <a:cs typeface="Calibri" panose="020F0502020204030204" pitchFamily="34" charset="0"/>
              </a:rPr>
              <a:t>eg.</a:t>
            </a:r>
            <a:r>
              <a:rPr lang="en-US" sz="3200" dirty="0">
                <a:latin typeface="Calibri" panose="020F0502020204030204" pitchFamily="34" charset="0"/>
                <a:cs typeface="Calibri" panose="020F0502020204030204" pitchFamily="34" charset="0"/>
              </a:rPr>
              <a:t>, ginger</a:t>
            </a:r>
          </a:p>
          <a:p>
            <a:r>
              <a:rPr lang="en-US" sz="3200" b="1" dirty="0" err="1">
                <a:latin typeface="Calibri" panose="020F0502020204030204" pitchFamily="34" charset="0"/>
                <a:cs typeface="Calibri" panose="020F0502020204030204" pitchFamily="34" charset="0"/>
              </a:rPr>
              <a:t>Fasciculated</a:t>
            </a:r>
            <a:r>
              <a:rPr lang="en-US" sz="3200" b="1" dirty="0">
                <a:latin typeface="Calibri" panose="020F0502020204030204" pitchFamily="34" charset="0"/>
                <a:cs typeface="Calibri" panose="020F0502020204030204" pitchFamily="34" charset="0"/>
              </a:rPr>
              <a:t> Tuberous Roots </a:t>
            </a:r>
            <a:r>
              <a:rPr lang="en-US" sz="3200" dirty="0">
                <a:latin typeface="Calibri" panose="020F0502020204030204" pitchFamily="34" charset="0"/>
                <a:cs typeface="Calibri" panose="020F0502020204030204" pitchFamily="34" charset="0"/>
              </a:rPr>
              <a:t>is the cluster of adventitious roots for food storage. They have a definite shape, </a:t>
            </a:r>
            <a:r>
              <a:rPr lang="en-US" sz="3200" dirty="0" err="1">
                <a:latin typeface="Calibri" panose="020F0502020204030204" pitchFamily="34" charset="0"/>
                <a:cs typeface="Calibri" panose="020F0502020204030204" pitchFamily="34" charset="0"/>
              </a:rPr>
              <a:t>eg.</a:t>
            </a:r>
            <a:r>
              <a:rPr lang="en-US" sz="3200" dirty="0">
                <a:latin typeface="Calibri" panose="020F0502020204030204" pitchFamily="34" charset="0"/>
                <a:cs typeface="Calibri" panose="020F0502020204030204" pitchFamily="34" charset="0"/>
              </a:rPr>
              <a:t>, Dahlia</a:t>
            </a:r>
          </a:p>
          <a:p>
            <a:r>
              <a:rPr lang="en-US" sz="3200" b="1" dirty="0">
                <a:latin typeface="Calibri" panose="020F0502020204030204" pitchFamily="34" charset="0"/>
                <a:cs typeface="Calibri" panose="020F0502020204030204" pitchFamily="34" charset="0"/>
              </a:rPr>
              <a:t>Moniliform Roots </a:t>
            </a:r>
            <a:r>
              <a:rPr lang="en-US" sz="3200" dirty="0">
                <a:latin typeface="Calibri" panose="020F0502020204030204" pitchFamily="34" charset="0"/>
                <a:cs typeface="Calibri" panose="020F0502020204030204" pitchFamily="34" charset="0"/>
              </a:rPr>
              <a:t>are swollen and constricted, </a:t>
            </a:r>
            <a:r>
              <a:rPr lang="en-US" sz="3200" dirty="0" err="1">
                <a:latin typeface="Calibri" panose="020F0502020204030204" pitchFamily="34" charset="0"/>
                <a:cs typeface="Calibri" panose="020F0502020204030204" pitchFamily="34" charset="0"/>
              </a:rPr>
              <a:t>eg.</a:t>
            </a:r>
            <a:r>
              <a:rPr lang="en-US" sz="3200" dirty="0">
                <a:latin typeface="Calibri" panose="020F0502020204030204" pitchFamily="34" charset="0"/>
                <a:cs typeface="Calibri" panose="020F0502020204030204" pitchFamily="34" charset="0"/>
              </a:rPr>
              <a:t>, grasses</a:t>
            </a:r>
          </a:p>
          <a:p>
            <a:r>
              <a:rPr lang="en-US" sz="3200" dirty="0">
                <a:latin typeface="Calibri" panose="020F0502020204030204" pitchFamily="34" charset="0"/>
                <a:cs typeface="Calibri" panose="020F0502020204030204" pitchFamily="34" charset="0"/>
              </a:rPr>
              <a:t>Annulated Roots has an appearance of discs placed one over the other, </a:t>
            </a:r>
            <a:r>
              <a:rPr lang="en-US" sz="3200" dirty="0" err="1">
                <a:latin typeface="Calibri" panose="020F0502020204030204" pitchFamily="34" charset="0"/>
                <a:cs typeface="Calibri" panose="020F0502020204030204" pitchFamily="34" charset="0"/>
              </a:rPr>
              <a:t>eg.</a:t>
            </a:r>
            <a:r>
              <a:rPr lang="en-US" sz="3200" dirty="0">
                <a:latin typeface="Calibri" panose="020F0502020204030204" pitchFamily="34" charset="0"/>
                <a:cs typeface="Calibri" panose="020F0502020204030204" pitchFamily="34" charset="0"/>
              </a:rPr>
              <a:t>, Ipecac.</a:t>
            </a:r>
            <a:endParaRPr lang="ru-RU"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977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C6476F-2390-5A3D-C3E1-29D818D5E968}"/>
              </a:ext>
            </a:extLst>
          </p:cNvPr>
          <p:cNvSpPr>
            <a:spLocks noGrp="1"/>
          </p:cNvSpPr>
          <p:nvPr>
            <p:ph type="title"/>
          </p:nvPr>
        </p:nvSpPr>
        <p:spPr/>
        <p:txBody>
          <a:bodyPr/>
          <a:lstStyle/>
          <a:p>
            <a:r>
              <a:rPr lang="en-US" sz="4000" b="1" dirty="0">
                <a:solidFill>
                  <a:srgbClr val="444444"/>
                </a:solidFill>
                <a:latin typeface="Calibri" panose="020F0502020204030204" pitchFamily="34" charset="0"/>
                <a:cs typeface="Calibri" panose="020F0502020204030204" pitchFamily="34" charset="0"/>
              </a:rPr>
              <a:t>For Support</a:t>
            </a:r>
            <a:br>
              <a:rPr lang="en-US" sz="4000" b="1" dirty="0">
                <a:solidFill>
                  <a:srgbClr val="444444"/>
                </a:solidFill>
                <a:latin typeface="Calibri" panose="020F0502020204030204" pitchFamily="34" charset="0"/>
                <a:cs typeface="Calibri" panose="020F0502020204030204" pitchFamily="34" charset="0"/>
              </a:rPr>
            </a:br>
            <a:endParaRPr lang="ru-RU"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8AAF11DB-C790-E361-71FD-FD8619B1E300}"/>
              </a:ext>
            </a:extLst>
          </p:cNvPr>
          <p:cNvSpPr>
            <a:spLocks noGrp="1"/>
          </p:cNvSpPr>
          <p:nvPr>
            <p:ph idx="1"/>
          </p:nvPr>
        </p:nvSpPr>
        <p:spPr>
          <a:xfrm>
            <a:off x="631723" y="1253331"/>
            <a:ext cx="10515600" cy="4940992"/>
          </a:xfrm>
        </p:spPr>
        <p:txBody>
          <a:bodyPr>
            <a:normAutofit fontScale="77500" lnSpcReduction="20000"/>
          </a:bodyPr>
          <a:lstStyle/>
          <a:p>
            <a:pPr algn="just">
              <a:buFont typeface="Arial" panose="020B0604020202020204" pitchFamily="34" charset="0"/>
              <a:buChar char="•"/>
            </a:pPr>
            <a:r>
              <a:rPr lang="en-US" sz="3800" b="1" i="0" dirty="0">
                <a:effectLst/>
                <a:latin typeface="Calibri" panose="020F0502020204030204" pitchFamily="34" charset="0"/>
                <a:cs typeface="Calibri" panose="020F0502020204030204" pitchFamily="34" charset="0"/>
              </a:rPr>
              <a:t>Prop Roots</a:t>
            </a:r>
            <a:r>
              <a:rPr lang="en-US" sz="3800" b="0" i="0" dirty="0">
                <a:effectLst/>
                <a:latin typeface="Calibri" panose="020F0502020204030204" pitchFamily="34" charset="0"/>
                <a:cs typeface="Calibri" panose="020F0502020204030204" pitchFamily="34" charset="0"/>
              </a:rPr>
              <a:t>: These roots develop from the branches of the tree, hang downwards, and penetrate into the ground thereby supporting the tree. </a:t>
            </a:r>
            <a:r>
              <a:rPr lang="en-US" sz="3800" b="0" i="0" dirty="0" err="1">
                <a:effectLst/>
                <a:latin typeface="Calibri" panose="020F0502020204030204" pitchFamily="34" charset="0"/>
                <a:cs typeface="Calibri" panose="020F0502020204030204" pitchFamily="34" charset="0"/>
              </a:rPr>
              <a:t>Eg.</a:t>
            </a:r>
            <a:r>
              <a:rPr lang="en-US" sz="3800" b="0" i="0" dirty="0">
                <a:effectLst/>
                <a:latin typeface="Calibri" panose="020F0502020204030204" pitchFamily="34" charset="0"/>
                <a:cs typeface="Calibri" panose="020F0502020204030204" pitchFamily="34" charset="0"/>
              </a:rPr>
              <a:t>, roots of the banyan tree.</a:t>
            </a:r>
          </a:p>
          <a:p>
            <a:pPr algn="just">
              <a:buFont typeface="Arial" panose="020B0604020202020204" pitchFamily="34" charset="0"/>
              <a:buChar char="•"/>
            </a:pPr>
            <a:r>
              <a:rPr lang="en-US" sz="3800" b="1" i="0" dirty="0">
                <a:effectLst/>
                <a:latin typeface="Calibri" panose="020F0502020204030204" pitchFamily="34" charset="0"/>
                <a:cs typeface="Calibri" panose="020F0502020204030204" pitchFamily="34" charset="0"/>
              </a:rPr>
              <a:t>Stilt Roots: </a:t>
            </a:r>
            <a:r>
              <a:rPr lang="en-US" sz="3800" b="0" i="0" dirty="0">
                <a:effectLst/>
                <a:latin typeface="Calibri" panose="020F0502020204030204" pitchFamily="34" charset="0"/>
                <a:cs typeface="Calibri" panose="020F0502020204030204" pitchFamily="34" charset="0"/>
              </a:rPr>
              <a:t>These roots grow obliquely from the basal node of the stem. </a:t>
            </a:r>
            <a:r>
              <a:rPr lang="en-US" sz="3800" b="0" i="0" dirty="0" err="1">
                <a:effectLst/>
                <a:latin typeface="Calibri" panose="020F0502020204030204" pitchFamily="34" charset="0"/>
                <a:cs typeface="Calibri" panose="020F0502020204030204" pitchFamily="34" charset="0"/>
              </a:rPr>
              <a:t>Eg.</a:t>
            </a:r>
            <a:r>
              <a:rPr lang="en-US" sz="3800" b="0" i="0" dirty="0">
                <a:effectLst/>
                <a:latin typeface="Calibri" panose="020F0502020204030204" pitchFamily="34" charset="0"/>
                <a:cs typeface="Calibri" panose="020F0502020204030204" pitchFamily="34" charset="0"/>
              </a:rPr>
              <a:t>, roots of the sugarcane.</a:t>
            </a:r>
          </a:p>
          <a:p>
            <a:pPr algn="just">
              <a:buFont typeface="Arial" panose="020B0604020202020204" pitchFamily="34" charset="0"/>
              <a:buChar char="•"/>
            </a:pPr>
            <a:r>
              <a:rPr lang="en-US" sz="3800" b="1" i="0" dirty="0">
                <a:effectLst/>
                <a:latin typeface="Calibri" panose="020F0502020204030204" pitchFamily="34" charset="0"/>
                <a:cs typeface="Calibri" panose="020F0502020204030204" pitchFamily="34" charset="0"/>
              </a:rPr>
              <a:t>Climbing Roots: </a:t>
            </a:r>
            <a:r>
              <a:rPr lang="en-US" sz="3800" b="0" i="0" dirty="0">
                <a:effectLst/>
                <a:latin typeface="Calibri" panose="020F0502020204030204" pitchFamily="34" charset="0"/>
                <a:cs typeface="Calibri" panose="020F0502020204030204" pitchFamily="34" charset="0"/>
              </a:rPr>
              <a:t>These roots arise from the nodes and attach themselves to some support to climb over it. Thus, they provide support to the plant. </a:t>
            </a:r>
            <a:r>
              <a:rPr lang="en-US" sz="3800" b="0" i="0" dirty="0" err="1">
                <a:effectLst/>
                <a:latin typeface="Calibri" panose="020F0502020204030204" pitchFamily="34" charset="0"/>
                <a:cs typeface="Calibri" panose="020F0502020204030204" pitchFamily="34" charset="0"/>
              </a:rPr>
              <a:t>Eg.</a:t>
            </a:r>
            <a:r>
              <a:rPr lang="en-US" sz="3800" b="0" i="0" dirty="0">
                <a:effectLst/>
                <a:latin typeface="Calibri" panose="020F0502020204030204" pitchFamily="34" charset="0"/>
                <a:cs typeface="Calibri" panose="020F0502020204030204" pitchFamily="34" charset="0"/>
              </a:rPr>
              <a:t>, Money plant</a:t>
            </a:r>
          </a:p>
          <a:p>
            <a:pPr algn="just">
              <a:buFont typeface="Arial" panose="020B0604020202020204" pitchFamily="34" charset="0"/>
              <a:buChar char="•"/>
            </a:pPr>
            <a:r>
              <a:rPr lang="en-US" sz="3800" b="1" i="0" dirty="0">
                <a:effectLst/>
                <a:latin typeface="Calibri" panose="020F0502020204030204" pitchFamily="34" charset="0"/>
                <a:cs typeface="Calibri" panose="020F0502020204030204" pitchFamily="34" charset="0"/>
              </a:rPr>
              <a:t>Clinging Roots: </a:t>
            </a:r>
            <a:r>
              <a:rPr lang="en-US" sz="3800" b="0" i="0" dirty="0">
                <a:effectLst/>
                <a:latin typeface="Calibri" panose="020F0502020204030204" pitchFamily="34" charset="0"/>
                <a:cs typeface="Calibri" panose="020F0502020204030204" pitchFamily="34" charset="0"/>
              </a:rPr>
              <a:t>These roots enter the crevices of some support and fix the plant. </a:t>
            </a:r>
            <a:r>
              <a:rPr lang="en-US" sz="3800" b="0" i="0" dirty="0" err="1">
                <a:effectLst/>
                <a:latin typeface="Calibri" panose="020F0502020204030204" pitchFamily="34" charset="0"/>
                <a:cs typeface="Calibri" panose="020F0502020204030204" pitchFamily="34" charset="0"/>
              </a:rPr>
              <a:t>Eg.</a:t>
            </a:r>
            <a:r>
              <a:rPr lang="en-US" sz="3800" b="0" i="0" dirty="0">
                <a:effectLst/>
                <a:latin typeface="Calibri" panose="020F0502020204030204" pitchFamily="34" charset="0"/>
                <a:cs typeface="Calibri" panose="020F0502020204030204" pitchFamily="34" charset="0"/>
              </a:rPr>
              <a:t>, epiphytes orchids</a:t>
            </a:r>
          </a:p>
          <a:p>
            <a:pPr algn="just">
              <a:buFont typeface="Arial" panose="020B0604020202020204" pitchFamily="34" charset="0"/>
              <a:buChar char="•"/>
            </a:pPr>
            <a:r>
              <a:rPr lang="en-US" sz="3800" b="1" i="0" dirty="0">
                <a:effectLst/>
                <a:latin typeface="Calibri" panose="020F0502020204030204" pitchFamily="34" charset="0"/>
                <a:cs typeface="Calibri" panose="020F0502020204030204" pitchFamily="34" charset="0"/>
              </a:rPr>
              <a:t>Buttress Roots: </a:t>
            </a:r>
            <a:r>
              <a:rPr lang="en-US" sz="3800" b="0" i="0" dirty="0">
                <a:effectLst/>
                <a:latin typeface="Calibri" panose="020F0502020204030204" pitchFamily="34" charset="0"/>
                <a:cs typeface="Calibri" panose="020F0502020204030204" pitchFamily="34" charset="0"/>
              </a:rPr>
              <a:t>These are vertically elongated basal part of the stem which spread in different directions in the soil. These are horizontally compressed and appear like planks. </a:t>
            </a:r>
            <a:r>
              <a:rPr lang="en-US" sz="3800" b="0" i="0" dirty="0" err="1">
                <a:effectLst/>
                <a:latin typeface="Calibri" panose="020F0502020204030204" pitchFamily="34" charset="0"/>
                <a:cs typeface="Calibri" panose="020F0502020204030204" pitchFamily="34" charset="0"/>
              </a:rPr>
              <a:t>Eg.</a:t>
            </a:r>
            <a:r>
              <a:rPr lang="en-US" sz="3800" b="0" i="0" dirty="0">
                <a:effectLst/>
                <a:latin typeface="Calibri" panose="020F0502020204030204" pitchFamily="34" charset="0"/>
                <a:cs typeface="Calibri" panose="020F0502020204030204" pitchFamily="34" charset="0"/>
              </a:rPr>
              <a:t>, Bombax.</a:t>
            </a:r>
          </a:p>
          <a:p>
            <a:endParaRPr lang="ru-RU" dirty="0"/>
          </a:p>
        </p:txBody>
      </p:sp>
    </p:spTree>
    <p:extLst>
      <p:ext uri="{BB962C8B-B14F-4D97-AF65-F5344CB8AC3E}">
        <p14:creationId xmlns:p14="http://schemas.microsoft.com/office/powerpoint/2010/main" val="2138891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DBB0AA-0C51-92F8-7B37-82F103771A27}"/>
              </a:ext>
            </a:extLst>
          </p:cNvPr>
          <p:cNvSpPr>
            <a:spLocks noGrp="1"/>
          </p:cNvSpPr>
          <p:nvPr>
            <p:ph type="title"/>
          </p:nvPr>
        </p:nvSpPr>
        <p:spPr>
          <a:xfrm>
            <a:off x="838200" y="158648"/>
            <a:ext cx="10515600" cy="1325563"/>
          </a:xfrm>
        </p:spPr>
        <p:txBody>
          <a:bodyPr/>
          <a:lstStyle/>
          <a:p>
            <a:r>
              <a:rPr lang="en-US" sz="4000" b="1" dirty="0">
                <a:solidFill>
                  <a:srgbClr val="444444"/>
                </a:solidFill>
                <a:latin typeface="Calibri" panose="020F0502020204030204" pitchFamily="34" charset="0"/>
                <a:cs typeface="Calibri" panose="020F0502020204030204" pitchFamily="34" charset="0"/>
              </a:rPr>
              <a:t>For Special Functions</a:t>
            </a:r>
            <a:br>
              <a:rPr lang="en-US" sz="4000" b="1" dirty="0">
                <a:solidFill>
                  <a:srgbClr val="444444"/>
                </a:solidFill>
                <a:latin typeface="Calibri" panose="020F0502020204030204" pitchFamily="34" charset="0"/>
                <a:cs typeface="Calibri" panose="020F0502020204030204" pitchFamily="34" charset="0"/>
              </a:rPr>
            </a:br>
            <a:endParaRPr lang="ru-RU"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05CAEF0C-7B62-9774-0A61-4E98709F565C}"/>
              </a:ext>
            </a:extLst>
          </p:cNvPr>
          <p:cNvSpPr>
            <a:spLocks noGrp="1"/>
          </p:cNvSpPr>
          <p:nvPr>
            <p:ph idx="1"/>
          </p:nvPr>
        </p:nvSpPr>
        <p:spPr>
          <a:xfrm>
            <a:off x="838200" y="1006475"/>
            <a:ext cx="10515600" cy="5692877"/>
          </a:xfrm>
        </p:spPr>
        <p:txBody>
          <a:bodyPr>
            <a:normAutofit fontScale="62500" lnSpcReduction="20000"/>
          </a:bodyPr>
          <a:lstStyle/>
          <a:p>
            <a:pPr algn="just">
              <a:buFont typeface="Arial" panose="020B0604020202020204" pitchFamily="34" charset="0"/>
              <a:buChar char="•"/>
            </a:pPr>
            <a:r>
              <a:rPr lang="en-US" sz="3400" b="1" i="0" dirty="0">
                <a:effectLst/>
                <a:latin typeface="Calibri" panose="020F0502020204030204" pitchFamily="34" charset="0"/>
                <a:cs typeface="Calibri" panose="020F0502020204030204" pitchFamily="34" charset="0"/>
              </a:rPr>
              <a:t>Epiphytic Roots: </a:t>
            </a:r>
            <a:r>
              <a:rPr lang="en-US" sz="3400" b="0" i="0" dirty="0">
                <a:effectLst/>
                <a:latin typeface="Calibri" panose="020F0502020204030204" pitchFamily="34" charset="0"/>
                <a:cs typeface="Calibri" panose="020F0502020204030204" pitchFamily="34" charset="0"/>
              </a:rPr>
              <a:t>These roots are aerial, hanging and spongy. They have a porous wall and absorb moisture from the atmosphere. These aerial roots possess a special sponge-like tissue known as velamen. Velamen absorbs and stores moisture from the air since these plants do not have direct contact with the soil.</a:t>
            </a:r>
          </a:p>
          <a:p>
            <a:pPr algn="just">
              <a:buFont typeface="Arial" panose="020B0604020202020204" pitchFamily="34" charset="0"/>
              <a:buChar char="•"/>
            </a:pPr>
            <a:r>
              <a:rPr lang="en-US" sz="3400" b="1" i="0" dirty="0">
                <a:effectLst/>
                <a:latin typeface="Calibri" panose="020F0502020204030204" pitchFamily="34" charset="0"/>
                <a:cs typeface="Calibri" panose="020F0502020204030204" pitchFamily="34" charset="0"/>
              </a:rPr>
              <a:t>Sucking Roots: </a:t>
            </a:r>
            <a:r>
              <a:rPr lang="en-US" sz="3400" b="0" i="0" dirty="0">
                <a:effectLst/>
                <a:latin typeface="Calibri" panose="020F0502020204030204" pitchFamily="34" charset="0"/>
                <a:cs typeface="Calibri" panose="020F0502020204030204" pitchFamily="34" charset="0"/>
              </a:rPr>
              <a:t>These are microscopic, developed by the roots to absorb </a:t>
            </a:r>
            <a:r>
              <a:rPr lang="en-US" sz="3400" b="0" i="0" u="none" strike="noStrike"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nutrients</a:t>
            </a:r>
            <a:r>
              <a:rPr lang="en-US" sz="3400" b="0" i="0" dirty="0">
                <a:effectLst/>
                <a:latin typeface="Calibri" panose="020F0502020204030204" pitchFamily="34" charset="0"/>
                <a:cs typeface="Calibri" panose="020F0502020204030204" pitchFamily="34" charset="0"/>
              </a:rPr>
              <a:t> from the host. These are also known as parasitic roots or haustoria because these are found in non-green parasitic plants. These roots arise from the nodes and penetrate into the host tissue. They then enter into the conducting tissue from where they obtain the required food material.</a:t>
            </a:r>
          </a:p>
          <a:p>
            <a:pPr algn="just">
              <a:buFont typeface="Arial" panose="020B0604020202020204" pitchFamily="34" charset="0"/>
              <a:buChar char="•"/>
            </a:pPr>
            <a:r>
              <a:rPr lang="en-US" sz="3400" b="1" i="0" dirty="0">
                <a:effectLst/>
                <a:latin typeface="Calibri" panose="020F0502020204030204" pitchFamily="34" charset="0"/>
                <a:cs typeface="Calibri" panose="020F0502020204030204" pitchFamily="34" charset="0"/>
              </a:rPr>
              <a:t>Floating Roots: </a:t>
            </a:r>
            <a:r>
              <a:rPr lang="en-US" sz="3400" b="0" i="0" dirty="0">
                <a:effectLst/>
                <a:latin typeface="Calibri" panose="020F0502020204030204" pitchFamily="34" charset="0"/>
                <a:cs typeface="Calibri" panose="020F0502020204030204" pitchFamily="34" charset="0"/>
              </a:rPr>
              <a:t>These arise from the nodes of the aquatic plants and help in floating and respiration. </a:t>
            </a:r>
            <a:r>
              <a:rPr lang="en-US" sz="3400" b="0" i="0" dirty="0" err="1">
                <a:effectLst/>
                <a:latin typeface="Calibri" panose="020F0502020204030204" pitchFamily="34" charset="0"/>
                <a:cs typeface="Calibri" panose="020F0502020204030204" pitchFamily="34" charset="0"/>
              </a:rPr>
              <a:t>Eg.</a:t>
            </a:r>
            <a:r>
              <a:rPr lang="en-US" sz="3400" b="0" i="0" dirty="0">
                <a:effectLst/>
                <a:latin typeface="Calibri" panose="020F0502020204030204" pitchFamily="34" charset="0"/>
                <a:cs typeface="Calibri" panose="020F0502020204030204" pitchFamily="34" charset="0"/>
              </a:rPr>
              <a:t>, </a:t>
            </a:r>
            <a:r>
              <a:rPr lang="en-US" sz="3400" b="0" i="0" dirty="0" err="1">
                <a:effectLst/>
                <a:latin typeface="Calibri" panose="020F0502020204030204" pitchFamily="34" charset="0"/>
                <a:cs typeface="Calibri" panose="020F0502020204030204" pitchFamily="34" charset="0"/>
              </a:rPr>
              <a:t>Jussiaea</a:t>
            </a:r>
            <a:r>
              <a:rPr lang="en-US" sz="3400" b="0" i="0" dirty="0">
                <a:effectLst/>
                <a:latin typeface="Calibri" panose="020F0502020204030204" pitchFamily="34" charset="0"/>
                <a:cs typeface="Calibri" panose="020F0502020204030204" pitchFamily="34" charset="0"/>
              </a:rPr>
              <a:t>. These roots are very spongy in nature and look like a mass of white cotton. The plant floats due to its buoyancy. They dry when taken out of the water.</a:t>
            </a:r>
          </a:p>
          <a:p>
            <a:pPr algn="just">
              <a:buFont typeface="Arial" panose="020B0604020202020204" pitchFamily="34" charset="0"/>
              <a:buChar char="•"/>
            </a:pPr>
            <a:r>
              <a:rPr lang="en-US" sz="3400" b="1" i="0" dirty="0">
                <a:effectLst/>
                <a:latin typeface="Calibri" panose="020F0502020204030204" pitchFamily="34" charset="0"/>
                <a:cs typeface="Calibri" panose="020F0502020204030204" pitchFamily="34" charset="0"/>
              </a:rPr>
              <a:t>Assimilatory Roots: </a:t>
            </a:r>
            <a:r>
              <a:rPr lang="en-US" sz="3400" b="0" i="0" dirty="0">
                <a:effectLst/>
                <a:latin typeface="Calibri" panose="020F0502020204030204" pitchFamily="34" charset="0"/>
                <a:cs typeface="Calibri" panose="020F0502020204030204" pitchFamily="34" charset="0"/>
              </a:rPr>
              <a:t>These are also known as photosynthetic roots. These, when exposed to the sun, develop chlorophyll and manufacture food. </a:t>
            </a:r>
            <a:r>
              <a:rPr lang="en-US" sz="3400" b="0" i="0" dirty="0" err="1">
                <a:effectLst/>
                <a:latin typeface="Calibri" panose="020F0502020204030204" pitchFamily="34" charset="0"/>
                <a:cs typeface="Calibri" panose="020F0502020204030204" pitchFamily="34" charset="0"/>
              </a:rPr>
              <a:t>Eg.</a:t>
            </a:r>
            <a:r>
              <a:rPr lang="en-US" sz="3400" b="0" i="0" dirty="0">
                <a:effectLst/>
                <a:latin typeface="Calibri" panose="020F0502020204030204" pitchFamily="34" charset="0"/>
                <a:cs typeface="Calibri" panose="020F0502020204030204" pitchFamily="34" charset="0"/>
              </a:rPr>
              <a:t>, In </a:t>
            </a:r>
            <a:r>
              <a:rPr lang="en-US" sz="3400" b="0" i="0" dirty="0" err="1">
                <a:effectLst/>
                <a:latin typeface="Calibri" panose="020F0502020204030204" pitchFamily="34" charset="0"/>
                <a:cs typeface="Calibri" panose="020F0502020204030204" pitchFamily="34" charset="0"/>
              </a:rPr>
              <a:t>Tinospora</a:t>
            </a:r>
            <a:r>
              <a:rPr lang="en-US" sz="3400" b="0" i="0" dirty="0">
                <a:effectLst/>
                <a:latin typeface="Calibri" panose="020F0502020204030204" pitchFamily="34" charset="0"/>
                <a:cs typeface="Calibri" panose="020F0502020204030204" pitchFamily="34" charset="0"/>
              </a:rPr>
              <a:t>, the roots hang as green threads from the nodes during the rainy season. They assimilate carbon dioxide in the presence of sunlight.</a:t>
            </a:r>
          </a:p>
          <a:p>
            <a:pPr algn="just">
              <a:buFont typeface="Arial" panose="020B0604020202020204" pitchFamily="34" charset="0"/>
              <a:buChar char="•"/>
            </a:pPr>
            <a:r>
              <a:rPr lang="en-US" sz="3400" b="1" i="0" dirty="0">
                <a:effectLst/>
                <a:latin typeface="Calibri" panose="020F0502020204030204" pitchFamily="34" charset="0"/>
                <a:cs typeface="Calibri" panose="020F0502020204030204" pitchFamily="34" charset="0"/>
              </a:rPr>
              <a:t>Mycorrhizal Roots: </a:t>
            </a:r>
            <a:r>
              <a:rPr lang="en-US" sz="3400" b="0" i="0" dirty="0">
                <a:effectLst/>
                <a:latin typeface="Calibri" panose="020F0502020204030204" pitchFamily="34" charset="0"/>
                <a:cs typeface="Calibri" panose="020F0502020204030204" pitchFamily="34" charset="0"/>
              </a:rPr>
              <a:t>The symbiotic association of a fungus with higher plants is called mycorrhizal root. The fungus absorbs nutrients from the soil for the plant, and the plant, in turn, provides organic food to it. </a:t>
            </a:r>
            <a:r>
              <a:rPr lang="en-US" sz="3400" b="0" i="0" dirty="0" err="1">
                <a:effectLst/>
                <a:latin typeface="Calibri" panose="020F0502020204030204" pitchFamily="34" charset="0"/>
                <a:cs typeface="Calibri" panose="020F0502020204030204" pitchFamily="34" charset="0"/>
              </a:rPr>
              <a:t>Eg.</a:t>
            </a:r>
            <a:r>
              <a:rPr lang="en-US" sz="3400" b="0" i="0" dirty="0">
                <a:effectLst/>
                <a:latin typeface="Calibri" panose="020F0502020204030204" pitchFamily="34" charset="0"/>
                <a:cs typeface="Calibri" panose="020F0502020204030204" pitchFamily="34" charset="0"/>
              </a:rPr>
              <a:t>, Pinus</a:t>
            </a:r>
          </a:p>
          <a:p>
            <a:pPr algn="just">
              <a:buFont typeface="Arial" panose="020B0604020202020204" pitchFamily="34" charset="0"/>
              <a:buChar char="•"/>
            </a:pPr>
            <a:r>
              <a:rPr lang="en-US" sz="3400" b="1" i="0" dirty="0">
                <a:effectLst/>
                <a:latin typeface="Calibri" panose="020F0502020204030204" pitchFamily="34" charset="0"/>
                <a:cs typeface="Calibri" panose="020F0502020204030204" pitchFamily="34" charset="0"/>
              </a:rPr>
              <a:t>Reproductive Roots: </a:t>
            </a:r>
            <a:r>
              <a:rPr lang="en-US" sz="3400" b="0" i="0" dirty="0">
                <a:effectLst/>
                <a:latin typeface="Calibri" panose="020F0502020204030204" pitchFamily="34" charset="0"/>
                <a:cs typeface="Calibri" panose="020F0502020204030204" pitchFamily="34" charset="0"/>
              </a:rPr>
              <a:t>In some plants such as sweet potato, the adventitious roots give rise to buds which develop into leafy shoots. Root cuttings are the main mode of reproduction.</a:t>
            </a:r>
          </a:p>
          <a:p>
            <a:endParaRPr lang="ru-RU" dirty="0"/>
          </a:p>
        </p:txBody>
      </p:sp>
    </p:spTree>
    <p:extLst>
      <p:ext uri="{BB962C8B-B14F-4D97-AF65-F5344CB8AC3E}">
        <p14:creationId xmlns:p14="http://schemas.microsoft.com/office/powerpoint/2010/main" val="80124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710EAF-CA96-E3FB-4E9C-C4B5814B85C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04F1AC6-3995-19BF-AE71-774F2E1DA8E8}"/>
              </a:ext>
            </a:extLst>
          </p:cNvPr>
          <p:cNvSpPr>
            <a:spLocks noGrp="1"/>
          </p:cNvSpPr>
          <p:nvPr>
            <p:ph idx="1"/>
          </p:nvPr>
        </p:nvSpPr>
        <p:spPr/>
        <p:txBody>
          <a:bodyPr/>
          <a:lstStyle/>
          <a:p>
            <a:endParaRPr lang="ru-RU" dirty="0"/>
          </a:p>
        </p:txBody>
      </p:sp>
      <p:pic>
        <p:nvPicPr>
          <p:cNvPr id="6" name="Рисунок 5">
            <a:extLst>
              <a:ext uri="{FF2B5EF4-FFF2-40B4-BE49-F238E27FC236}">
                <a16:creationId xmlns:a16="http://schemas.microsoft.com/office/drawing/2014/main" id="{77E2CF2D-AF16-03B4-EC72-171CC090A69C}"/>
              </a:ext>
            </a:extLst>
          </p:cNvPr>
          <p:cNvPicPr>
            <a:picLocks noChangeAspect="1"/>
          </p:cNvPicPr>
          <p:nvPr/>
        </p:nvPicPr>
        <p:blipFill>
          <a:blip r:embed="rId2"/>
          <a:stretch>
            <a:fillRect/>
          </a:stretch>
        </p:blipFill>
        <p:spPr>
          <a:xfrm>
            <a:off x="4246326" y="330200"/>
            <a:ext cx="8096250" cy="6162675"/>
          </a:xfrm>
          <a:prstGeom prst="rect">
            <a:avLst/>
          </a:prstGeom>
        </p:spPr>
      </p:pic>
      <p:pic>
        <p:nvPicPr>
          <p:cNvPr id="5" name="Рисунок 4">
            <a:extLst>
              <a:ext uri="{FF2B5EF4-FFF2-40B4-BE49-F238E27FC236}">
                <a16:creationId xmlns:a16="http://schemas.microsoft.com/office/drawing/2014/main" id="{04481AB9-58B5-1157-EFA7-B7F79D121BC2}"/>
              </a:ext>
            </a:extLst>
          </p:cNvPr>
          <p:cNvPicPr>
            <a:picLocks noChangeAspect="1"/>
          </p:cNvPicPr>
          <p:nvPr/>
        </p:nvPicPr>
        <p:blipFill rotWithShape="1">
          <a:blip r:embed="rId3"/>
          <a:srcRect l="32540" t="15682" r="33468" b="13961"/>
          <a:stretch/>
        </p:blipFill>
        <p:spPr>
          <a:xfrm>
            <a:off x="118083" y="204281"/>
            <a:ext cx="4848361" cy="5642043"/>
          </a:xfrm>
          <a:prstGeom prst="rect">
            <a:avLst/>
          </a:prstGeom>
        </p:spPr>
      </p:pic>
    </p:spTree>
    <p:extLst>
      <p:ext uri="{BB962C8B-B14F-4D97-AF65-F5344CB8AC3E}">
        <p14:creationId xmlns:p14="http://schemas.microsoft.com/office/powerpoint/2010/main" val="149782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E8E942-A2F4-E1C1-6D05-24B77660BBFE}"/>
              </a:ext>
            </a:extLst>
          </p:cNvPr>
          <p:cNvSpPr>
            <a:spLocks noGrp="1"/>
          </p:cNvSpPr>
          <p:nvPr>
            <p:ph type="title"/>
          </p:nvPr>
        </p:nvSpPr>
        <p:spPr>
          <a:xfrm>
            <a:off x="587478" y="0"/>
            <a:ext cx="10515600" cy="1325563"/>
          </a:xfrm>
        </p:spPr>
        <p:txBody>
          <a:bodyPr>
            <a:normAutofit/>
          </a:bodyPr>
          <a:lstStyle/>
          <a:p>
            <a:pPr algn="ctr"/>
            <a:r>
              <a:rPr lang="en-US" sz="4000" b="1" dirty="0">
                <a:latin typeface="Calibri" panose="020F0502020204030204" pitchFamily="34" charset="0"/>
                <a:cs typeface="Calibri" panose="020F0502020204030204" pitchFamily="34" charset="0"/>
              </a:rPr>
              <a:t>The morphological structure of the stem</a:t>
            </a:r>
            <a:endParaRPr lang="ru-RU" sz="4000" b="1" dirty="0"/>
          </a:p>
        </p:txBody>
      </p:sp>
      <p:sp>
        <p:nvSpPr>
          <p:cNvPr id="3" name="Объект 2">
            <a:extLst>
              <a:ext uri="{FF2B5EF4-FFF2-40B4-BE49-F238E27FC236}">
                <a16:creationId xmlns:a16="http://schemas.microsoft.com/office/drawing/2014/main" id="{4189ABA8-7FCA-DAE4-CA93-10A2513DB75D}"/>
              </a:ext>
            </a:extLst>
          </p:cNvPr>
          <p:cNvSpPr>
            <a:spLocks noGrp="1"/>
          </p:cNvSpPr>
          <p:nvPr>
            <p:ph idx="1"/>
          </p:nvPr>
        </p:nvSpPr>
        <p:spPr>
          <a:xfrm>
            <a:off x="307259" y="1309431"/>
            <a:ext cx="6771968" cy="5032375"/>
          </a:xfrm>
        </p:spPr>
        <p:txBody>
          <a:bodyPr>
            <a:normAutofit fontScale="92500" lnSpcReduction="20000"/>
          </a:bodyPr>
          <a:lstStyle/>
          <a:p>
            <a:r>
              <a:rPr lang="en-US" b="0" i="0" dirty="0">
                <a:effectLst/>
                <a:latin typeface="Calibri" panose="020F0502020204030204" pitchFamily="34" charset="0"/>
                <a:cs typeface="Calibri" panose="020F0502020204030204" pitchFamily="34" charset="0"/>
              </a:rPr>
              <a:t>Stems are a part of the shoot system of a plant. They may range in length from a few millimeters to hundreds of meters, and also vary in diameter, depending on the plant type. Stems are usually above ground, although the stems of some plants, such as the potato, also grow underground. Stems may be herbaceous (soft) or woody in nature. </a:t>
            </a:r>
          </a:p>
          <a:p>
            <a:r>
              <a:rPr lang="en-US" b="0" i="0" dirty="0">
                <a:effectLst/>
                <a:latin typeface="Calibri" panose="020F0502020204030204" pitchFamily="34" charset="0"/>
                <a:cs typeface="Calibri" panose="020F0502020204030204" pitchFamily="34" charset="0"/>
              </a:rPr>
              <a:t>A stem may be unbranched, like that of a palm tree, or it may be highly branched, like that of a magnolia tree. The stem of the plant connects the roots to the leaves, helping to transport absorbed water and minerals to different parts of the plant. It also helps to transport the products of photosynthesis, namely sugars, from the leaves to the rest of the plant.</a:t>
            </a:r>
            <a:endParaRPr lang="ru-RU" dirty="0">
              <a:latin typeface="Calibri" panose="020F0502020204030204" pitchFamily="34" charset="0"/>
              <a:cs typeface="Calibri" panose="020F0502020204030204" pitchFamily="34" charset="0"/>
            </a:endParaRPr>
          </a:p>
        </p:txBody>
      </p:sp>
      <p:pic>
        <p:nvPicPr>
          <p:cNvPr id="4" name="Picture 2" descr=" Photo shows a stem. Leaves are attached to petioles, which are small branches that radiate out from the stem. The petioles join the branch at junctions called nodes. The nodes are separated by a length of stem called the internode. Above the petioles, small leaves bud out from the node.">
            <a:extLst>
              <a:ext uri="{FF2B5EF4-FFF2-40B4-BE49-F238E27FC236}">
                <a16:creationId xmlns:a16="http://schemas.microsoft.com/office/drawing/2014/main" id="{23A93D2C-E865-8D3D-E3C7-4960AF32B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227" y="1135338"/>
            <a:ext cx="4950542" cy="539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266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D643662-9DA7-0385-EC08-0AFAEC1215D8}"/>
              </a:ext>
            </a:extLst>
          </p:cNvPr>
          <p:cNvSpPr txBox="1">
            <a:spLocks noChangeArrowheads="1"/>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t>Stem Function &amp; Types</a:t>
            </a:r>
          </a:p>
        </p:txBody>
      </p:sp>
      <p:sp>
        <p:nvSpPr>
          <p:cNvPr id="5" name="Rectangle 3">
            <a:extLst>
              <a:ext uri="{FF2B5EF4-FFF2-40B4-BE49-F238E27FC236}">
                <a16:creationId xmlns:a16="http://schemas.microsoft.com/office/drawing/2014/main" id="{ADADB081-AA1A-DCC5-2A42-569DF39D0149}"/>
              </a:ext>
            </a:extLst>
          </p:cNvPr>
          <p:cNvSpPr txBox="1">
            <a:spLocks noChangeArrowheads="1"/>
          </p:cNvSpPr>
          <p:nvPr/>
        </p:nvSpPr>
        <p:spPr>
          <a:xfrm>
            <a:off x="457200" y="1600200"/>
            <a:ext cx="8229600" cy="4648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t>Three important functions:</a:t>
            </a:r>
          </a:p>
          <a:p>
            <a:pPr lvl="1">
              <a:defRPr/>
            </a:pPr>
            <a:r>
              <a:rPr lang="en-US" sz="2800"/>
              <a:t>Produce leaves, branches and flowers</a:t>
            </a:r>
          </a:p>
          <a:p>
            <a:pPr lvl="1">
              <a:defRPr/>
            </a:pPr>
            <a:r>
              <a:rPr lang="en-US" sz="2800"/>
              <a:t>Hold leaves up in the sunlight</a:t>
            </a:r>
          </a:p>
          <a:p>
            <a:pPr lvl="1">
              <a:defRPr/>
            </a:pPr>
            <a:r>
              <a:rPr lang="en-US" sz="2800"/>
              <a:t>Transport substances between roots and leaves</a:t>
            </a:r>
          </a:p>
          <a:p>
            <a:pPr>
              <a:defRPr/>
            </a:pPr>
            <a:r>
              <a:rPr lang="en-US"/>
              <a:t>Two types:</a:t>
            </a:r>
          </a:p>
          <a:p>
            <a:pPr lvl="1">
              <a:defRPr/>
            </a:pPr>
            <a:r>
              <a:rPr lang="en-US" sz="2800"/>
              <a:t>Monocot – has vascular bundles that contain the xylem &amp; phloem scattered randomly</a:t>
            </a:r>
          </a:p>
          <a:p>
            <a:pPr lvl="1">
              <a:defRPr/>
            </a:pPr>
            <a:r>
              <a:rPr lang="en-US" sz="2800"/>
              <a:t>Dicot – have vascular bundles organized in a ringlike pattern</a:t>
            </a:r>
            <a:endParaRPr lang="en-US" sz="2800" dirty="0"/>
          </a:p>
        </p:txBody>
      </p:sp>
    </p:spTree>
    <p:extLst>
      <p:ext uri="{BB962C8B-B14F-4D97-AF65-F5344CB8AC3E}">
        <p14:creationId xmlns:p14="http://schemas.microsoft.com/office/powerpoint/2010/main" val="3985476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DBE206-DA23-8D9B-67E2-992653280D5C}"/>
              </a:ext>
            </a:extLst>
          </p:cNvPr>
          <p:cNvSpPr>
            <a:spLocks noGrp="1"/>
          </p:cNvSpPr>
          <p:nvPr>
            <p:ph type="title"/>
          </p:nvPr>
        </p:nvSpPr>
        <p:spPr>
          <a:xfrm>
            <a:off x="337778" y="209550"/>
            <a:ext cx="10515600" cy="1357927"/>
          </a:xfrm>
        </p:spPr>
        <p:txBody>
          <a:bodyPr>
            <a:normAutofit fontScale="90000"/>
          </a:bodyPr>
          <a:lstStyle/>
          <a:p>
            <a:r>
              <a:rPr lang="en-US" sz="4400" b="1" dirty="0">
                <a:latin typeface="Calibri" panose="020F0502020204030204" pitchFamily="34" charset="0"/>
                <a:cs typeface="Calibri" panose="020F0502020204030204" pitchFamily="34" charset="0"/>
              </a:rPr>
              <a:t>Stem Modifications</a:t>
            </a:r>
            <a:br>
              <a:rPr lang="ru-RU" dirty="0"/>
            </a:br>
            <a:endParaRPr lang="ru-RU" dirty="0"/>
          </a:p>
        </p:txBody>
      </p:sp>
      <p:sp>
        <p:nvSpPr>
          <p:cNvPr id="3" name="Текст 2">
            <a:extLst>
              <a:ext uri="{FF2B5EF4-FFF2-40B4-BE49-F238E27FC236}">
                <a16:creationId xmlns:a16="http://schemas.microsoft.com/office/drawing/2014/main" id="{C058CF99-8729-653A-DB47-526D41489184}"/>
              </a:ext>
            </a:extLst>
          </p:cNvPr>
          <p:cNvSpPr>
            <a:spLocks noGrp="1"/>
          </p:cNvSpPr>
          <p:nvPr>
            <p:ph type="body" idx="1"/>
          </p:nvPr>
        </p:nvSpPr>
        <p:spPr>
          <a:xfrm>
            <a:off x="337778" y="888514"/>
            <a:ext cx="11031794" cy="5630273"/>
          </a:xfrm>
        </p:spPr>
        <p:txBody>
          <a:bodyPr>
            <a:normAutofit fontScale="92500" lnSpcReduction="20000"/>
          </a:bodyPr>
          <a:lstStyle/>
          <a:p>
            <a:r>
              <a:rPr lang="en-US" b="0" i="0" dirty="0">
                <a:solidFill>
                  <a:schemeClr val="tx1"/>
                </a:solidFill>
                <a:effectLst/>
                <a:latin typeface="Calibri" panose="020F0502020204030204" pitchFamily="34" charset="0"/>
                <a:cs typeface="Calibri" panose="020F0502020204030204" pitchFamily="34" charset="0"/>
              </a:rPr>
              <a:t>Some plant species have modified stems that are especially suited to a particular habitat and environment.</a:t>
            </a:r>
          </a:p>
          <a:p>
            <a:r>
              <a:rPr lang="en-US" sz="3500" b="1" i="0" dirty="0">
                <a:solidFill>
                  <a:schemeClr val="tx1"/>
                </a:solidFill>
                <a:effectLst/>
                <a:latin typeface="Calibri" panose="020F0502020204030204" pitchFamily="34" charset="0"/>
                <a:cs typeface="Calibri" panose="020F0502020204030204" pitchFamily="34" charset="0"/>
              </a:rPr>
              <a:t>Underground Modifications </a:t>
            </a:r>
          </a:p>
          <a:p>
            <a:r>
              <a:rPr lang="en-US" b="0" i="0" dirty="0">
                <a:solidFill>
                  <a:schemeClr val="tx1"/>
                </a:solidFill>
                <a:effectLst/>
                <a:latin typeface="Calibri" panose="020F0502020204030204" pitchFamily="34" charset="0"/>
                <a:cs typeface="Calibri" panose="020F0502020204030204" pitchFamily="34" charset="0"/>
              </a:rPr>
              <a:t>A </a:t>
            </a:r>
            <a:r>
              <a:rPr lang="en-US" b="1" i="0" dirty="0">
                <a:solidFill>
                  <a:schemeClr val="tx1"/>
                </a:solidFill>
                <a:effectLst/>
                <a:latin typeface="Calibri" panose="020F0502020204030204" pitchFamily="34" charset="0"/>
                <a:cs typeface="Calibri" panose="020F0502020204030204" pitchFamily="34" charset="0"/>
              </a:rPr>
              <a:t>rhizome</a:t>
            </a:r>
            <a:r>
              <a:rPr lang="en-US" b="0" i="0" dirty="0">
                <a:solidFill>
                  <a:schemeClr val="tx1"/>
                </a:solidFill>
                <a:effectLst/>
                <a:latin typeface="Calibri" panose="020F0502020204030204" pitchFamily="34" charset="0"/>
                <a:cs typeface="Calibri" panose="020F0502020204030204" pitchFamily="34" charset="0"/>
              </a:rPr>
              <a:t> is a modified stem that grows horizontally underground and has nodes and internodes. Vertical shoots may arise from the buds on the rhizome of some plants, such as ginger and ferns. </a:t>
            </a:r>
          </a:p>
          <a:p>
            <a:r>
              <a:rPr lang="en-US" b="1" i="0" dirty="0">
                <a:solidFill>
                  <a:schemeClr val="tx1"/>
                </a:solidFill>
                <a:effectLst/>
                <a:latin typeface="Calibri" panose="020F0502020204030204" pitchFamily="34" charset="0"/>
                <a:cs typeface="Calibri" panose="020F0502020204030204" pitchFamily="34" charset="0"/>
              </a:rPr>
              <a:t>Corms</a:t>
            </a:r>
            <a:r>
              <a:rPr lang="en-US" b="0" i="0" dirty="0">
                <a:solidFill>
                  <a:schemeClr val="tx1"/>
                </a:solidFill>
                <a:effectLst/>
                <a:latin typeface="Calibri" panose="020F0502020204030204" pitchFamily="34" charset="0"/>
                <a:cs typeface="Calibri" panose="020F0502020204030204" pitchFamily="34" charset="0"/>
              </a:rPr>
              <a:t> are similar to rhizomes, except they are more rounded and fleshy (such as in gladiolus). Corms contain stored food that enables some plants to survive the winter. </a:t>
            </a:r>
          </a:p>
          <a:p>
            <a:r>
              <a:rPr lang="en-US" b="1" i="0" dirty="0" err="1">
                <a:solidFill>
                  <a:schemeClr val="tx1"/>
                </a:solidFill>
                <a:effectLst/>
                <a:latin typeface="Calibri" panose="020F0502020204030204" pitchFamily="34" charset="0"/>
                <a:cs typeface="Calibri" panose="020F0502020204030204" pitchFamily="34" charset="0"/>
              </a:rPr>
              <a:t>Stolons</a:t>
            </a:r>
            <a:r>
              <a:rPr lang="en-US" b="0" i="0" dirty="0">
                <a:solidFill>
                  <a:schemeClr val="tx1"/>
                </a:solidFill>
                <a:effectLst/>
                <a:latin typeface="Calibri" panose="020F0502020204030204" pitchFamily="34" charset="0"/>
                <a:cs typeface="Calibri" panose="020F0502020204030204" pitchFamily="34" charset="0"/>
              </a:rPr>
              <a:t> are stems that run almost parallel to the ground, or just below the surface, and can give rise to new plants at the nodes.</a:t>
            </a:r>
          </a:p>
          <a:p>
            <a:r>
              <a:rPr lang="en-US" b="0" i="0" dirty="0">
                <a:solidFill>
                  <a:schemeClr val="tx1"/>
                </a:solidFill>
                <a:effectLst/>
                <a:latin typeface="Calibri" panose="020F0502020204030204" pitchFamily="34" charset="0"/>
                <a:cs typeface="Calibri" panose="020F0502020204030204" pitchFamily="34" charset="0"/>
              </a:rPr>
              <a:t> </a:t>
            </a:r>
            <a:r>
              <a:rPr lang="en-US" b="1" i="0" dirty="0">
                <a:solidFill>
                  <a:schemeClr val="tx1"/>
                </a:solidFill>
                <a:effectLst/>
                <a:latin typeface="Calibri" panose="020F0502020204030204" pitchFamily="34" charset="0"/>
                <a:cs typeface="Calibri" panose="020F0502020204030204" pitchFamily="34" charset="0"/>
              </a:rPr>
              <a:t>Runners</a:t>
            </a:r>
            <a:r>
              <a:rPr lang="en-US" b="0" i="0" dirty="0">
                <a:solidFill>
                  <a:schemeClr val="tx1"/>
                </a:solidFill>
                <a:effectLst/>
                <a:latin typeface="Calibri" panose="020F0502020204030204" pitchFamily="34" charset="0"/>
                <a:cs typeface="Calibri" panose="020F0502020204030204" pitchFamily="34" charset="0"/>
              </a:rPr>
              <a:t> are a type of stolon that runs above the ground and produces new clone plants at nodes at varying intervals: strawberries are an example. </a:t>
            </a:r>
          </a:p>
          <a:p>
            <a:r>
              <a:rPr lang="en-US" b="1" i="0" dirty="0">
                <a:solidFill>
                  <a:schemeClr val="tx1"/>
                </a:solidFill>
                <a:effectLst/>
                <a:latin typeface="Calibri" panose="020F0502020204030204" pitchFamily="34" charset="0"/>
                <a:cs typeface="Calibri" panose="020F0502020204030204" pitchFamily="34" charset="0"/>
              </a:rPr>
              <a:t>Tubers</a:t>
            </a:r>
            <a:r>
              <a:rPr lang="en-US" b="0" i="0" dirty="0">
                <a:solidFill>
                  <a:schemeClr val="tx1"/>
                </a:solidFill>
                <a:effectLst/>
                <a:latin typeface="Calibri" panose="020F0502020204030204" pitchFamily="34" charset="0"/>
                <a:cs typeface="Calibri" panose="020F0502020204030204" pitchFamily="34" charset="0"/>
              </a:rPr>
              <a:t> are modified stems that may store starch, as seen in the potato (</a:t>
            </a:r>
            <a:r>
              <a:rPr lang="en-US" b="0" i="1" dirty="0">
                <a:solidFill>
                  <a:schemeClr val="tx1"/>
                </a:solidFill>
                <a:effectLst/>
                <a:latin typeface="Calibri" panose="020F0502020204030204" pitchFamily="34" charset="0"/>
                <a:cs typeface="Calibri" panose="020F0502020204030204" pitchFamily="34" charset="0"/>
              </a:rPr>
              <a:t>Solanum</a:t>
            </a:r>
            <a:r>
              <a:rPr lang="en-US" b="0" i="0" dirty="0">
                <a:solidFill>
                  <a:schemeClr val="tx1"/>
                </a:solidFill>
                <a:effectLst/>
                <a:latin typeface="Calibri" panose="020F0502020204030204" pitchFamily="34" charset="0"/>
                <a:cs typeface="Calibri" panose="020F0502020204030204" pitchFamily="34" charset="0"/>
              </a:rPr>
              <a:t> sp.). Tubers arise as swollen ends of </a:t>
            </a:r>
            <a:r>
              <a:rPr lang="en-US" b="0" i="0" dirty="0" err="1">
                <a:solidFill>
                  <a:schemeClr val="tx1"/>
                </a:solidFill>
                <a:effectLst/>
                <a:latin typeface="Calibri" panose="020F0502020204030204" pitchFamily="34" charset="0"/>
                <a:cs typeface="Calibri" panose="020F0502020204030204" pitchFamily="34" charset="0"/>
              </a:rPr>
              <a:t>stolons</a:t>
            </a:r>
            <a:r>
              <a:rPr lang="en-US" b="0" i="0" dirty="0">
                <a:solidFill>
                  <a:schemeClr val="tx1"/>
                </a:solidFill>
                <a:effectLst/>
                <a:latin typeface="Calibri" panose="020F0502020204030204" pitchFamily="34" charset="0"/>
                <a:cs typeface="Calibri" panose="020F0502020204030204" pitchFamily="34" charset="0"/>
              </a:rPr>
              <a:t>, and contain many adventitious or unusual buds (familiar to us as the “eyes” on potatoes). </a:t>
            </a:r>
          </a:p>
          <a:p>
            <a:r>
              <a:rPr lang="en-US" b="0" i="0" dirty="0">
                <a:solidFill>
                  <a:schemeClr val="tx1"/>
                </a:solidFill>
                <a:effectLst/>
                <a:latin typeface="Calibri" panose="020F0502020204030204" pitchFamily="34" charset="0"/>
                <a:cs typeface="Calibri" panose="020F0502020204030204" pitchFamily="34" charset="0"/>
              </a:rPr>
              <a:t>A </a:t>
            </a:r>
            <a:r>
              <a:rPr lang="en-US" b="1" i="0" dirty="0">
                <a:solidFill>
                  <a:schemeClr val="tx1"/>
                </a:solidFill>
                <a:effectLst/>
                <a:latin typeface="Calibri" panose="020F0502020204030204" pitchFamily="34" charset="0"/>
                <a:cs typeface="Calibri" panose="020F0502020204030204" pitchFamily="34" charset="0"/>
              </a:rPr>
              <a:t>bulb</a:t>
            </a:r>
            <a:r>
              <a:rPr lang="en-US" b="0" i="0" dirty="0">
                <a:solidFill>
                  <a:schemeClr val="tx1"/>
                </a:solidFill>
                <a:effectLst/>
                <a:latin typeface="Calibri" panose="020F0502020204030204" pitchFamily="34" charset="0"/>
                <a:cs typeface="Calibri" panose="020F0502020204030204" pitchFamily="34" charset="0"/>
              </a:rPr>
              <a:t>, which functions as an underground storage unit, is a modification of a stem that has the appearance of enlarged fleshy leaves emerging from the stem or surrounding the base of the stem, as seen in the iris.</a:t>
            </a:r>
          </a:p>
          <a:p>
            <a:endParaRPr lang="ru-RU" dirty="0"/>
          </a:p>
        </p:txBody>
      </p:sp>
    </p:spTree>
    <p:extLst>
      <p:ext uri="{BB962C8B-B14F-4D97-AF65-F5344CB8AC3E}">
        <p14:creationId xmlns:p14="http://schemas.microsoft.com/office/powerpoint/2010/main" val="855161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F88F268-C474-DB8D-AB2C-D19726D45E99}"/>
              </a:ext>
            </a:extLst>
          </p:cNvPr>
          <p:cNvSpPr>
            <a:spLocks noGrp="1"/>
          </p:cNvSpPr>
          <p:nvPr>
            <p:ph type="body" idx="1"/>
          </p:nvPr>
        </p:nvSpPr>
        <p:spPr>
          <a:xfrm>
            <a:off x="431083" y="5236189"/>
            <a:ext cx="10515600" cy="1500187"/>
          </a:xfrm>
        </p:spPr>
        <p:txBody>
          <a:bodyPr>
            <a:normAutofit/>
          </a:bodyPr>
          <a:lstStyle/>
          <a:p>
            <a:pPr algn="ctr"/>
            <a:r>
              <a:rPr lang="en-US" sz="2000" b="0" i="0" dirty="0">
                <a:solidFill>
                  <a:schemeClr val="tx1"/>
                </a:solidFill>
                <a:effectLst/>
                <a:latin typeface="Calibri" panose="020F0502020204030204" pitchFamily="34" charset="0"/>
                <a:cs typeface="Calibri" panose="020F0502020204030204" pitchFamily="34" charset="0"/>
              </a:rPr>
              <a:t>Stem modifications enable plants to thrive in a variety of environments. Shown are (a) ginger (</a:t>
            </a:r>
            <a:r>
              <a:rPr lang="en-US" sz="2000" b="0" i="1" dirty="0">
                <a:solidFill>
                  <a:schemeClr val="tx1"/>
                </a:solidFill>
                <a:effectLst/>
                <a:latin typeface="Calibri" panose="020F0502020204030204" pitchFamily="34" charset="0"/>
                <a:cs typeface="Calibri" panose="020F0502020204030204" pitchFamily="34" charset="0"/>
              </a:rPr>
              <a:t>Zingiber officinale</a:t>
            </a:r>
            <a:r>
              <a:rPr lang="en-US" sz="2000" b="0" i="0" dirty="0">
                <a:solidFill>
                  <a:schemeClr val="tx1"/>
                </a:solidFill>
                <a:effectLst/>
                <a:latin typeface="Calibri" panose="020F0502020204030204" pitchFamily="34" charset="0"/>
                <a:cs typeface="Calibri" panose="020F0502020204030204" pitchFamily="34" charset="0"/>
              </a:rPr>
              <a:t>) rhizomes, (b) a carrion flower (</a:t>
            </a:r>
            <a:r>
              <a:rPr lang="en-US" sz="2000" b="0" i="1" dirty="0">
                <a:solidFill>
                  <a:schemeClr val="tx1"/>
                </a:solidFill>
                <a:effectLst/>
                <a:latin typeface="Calibri" panose="020F0502020204030204" pitchFamily="34" charset="0"/>
                <a:cs typeface="Calibri" panose="020F0502020204030204" pitchFamily="34" charset="0"/>
              </a:rPr>
              <a:t>Amorphophallus </a:t>
            </a:r>
            <a:r>
              <a:rPr lang="en-US" sz="2000" b="0" i="1" dirty="0" err="1">
                <a:solidFill>
                  <a:schemeClr val="tx1"/>
                </a:solidFill>
                <a:effectLst/>
                <a:latin typeface="Calibri" panose="020F0502020204030204" pitchFamily="34" charset="0"/>
                <a:cs typeface="Calibri" panose="020F0502020204030204" pitchFamily="34" charset="0"/>
              </a:rPr>
              <a:t>titanum</a:t>
            </a:r>
            <a:r>
              <a:rPr lang="en-US" sz="2000" b="0" i="0" dirty="0">
                <a:solidFill>
                  <a:schemeClr val="tx1"/>
                </a:solidFill>
                <a:effectLst/>
                <a:latin typeface="Calibri" panose="020F0502020204030204" pitchFamily="34" charset="0"/>
                <a:cs typeface="Calibri" panose="020F0502020204030204" pitchFamily="34" charset="0"/>
              </a:rPr>
              <a:t>) corm (c) Rhodes grass (</a:t>
            </a:r>
            <a:r>
              <a:rPr lang="en-US" sz="2000" b="0" i="1" dirty="0">
                <a:solidFill>
                  <a:schemeClr val="tx1"/>
                </a:solidFill>
                <a:effectLst/>
                <a:latin typeface="Calibri" panose="020F0502020204030204" pitchFamily="34" charset="0"/>
                <a:cs typeface="Calibri" panose="020F0502020204030204" pitchFamily="34" charset="0"/>
              </a:rPr>
              <a:t>Chloris </a:t>
            </a:r>
            <a:r>
              <a:rPr lang="en-US" sz="2000" b="0" i="1" dirty="0" err="1">
                <a:solidFill>
                  <a:schemeClr val="tx1"/>
                </a:solidFill>
                <a:effectLst/>
                <a:latin typeface="Calibri" panose="020F0502020204030204" pitchFamily="34" charset="0"/>
                <a:cs typeface="Calibri" panose="020F0502020204030204" pitchFamily="34" charset="0"/>
              </a:rPr>
              <a:t>gayana</a:t>
            </a:r>
            <a:r>
              <a:rPr lang="en-US" sz="2000" b="0" i="0" dirty="0">
                <a:solidFill>
                  <a:schemeClr val="tx1"/>
                </a:solidFill>
                <a:effectLst/>
                <a:latin typeface="Calibri" panose="020F0502020204030204" pitchFamily="34" charset="0"/>
                <a:cs typeface="Calibri" panose="020F0502020204030204" pitchFamily="34" charset="0"/>
              </a:rPr>
              <a:t>) </a:t>
            </a:r>
            <a:r>
              <a:rPr lang="en-US" sz="2000" b="0" i="0" dirty="0" err="1">
                <a:solidFill>
                  <a:schemeClr val="tx1"/>
                </a:solidFill>
                <a:effectLst/>
                <a:latin typeface="Calibri" panose="020F0502020204030204" pitchFamily="34" charset="0"/>
                <a:cs typeface="Calibri" panose="020F0502020204030204" pitchFamily="34" charset="0"/>
              </a:rPr>
              <a:t>stolons</a:t>
            </a:r>
            <a:r>
              <a:rPr lang="en-US" sz="2000" b="0" i="0" dirty="0">
                <a:solidFill>
                  <a:schemeClr val="tx1"/>
                </a:solidFill>
                <a:effectLst/>
                <a:latin typeface="Calibri" panose="020F0502020204030204" pitchFamily="34" charset="0"/>
                <a:cs typeface="Calibri" panose="020F0502020204030204" pitchFamily="34" charset="0"/>
              </a:rPr>
              <a:t>, (d) strawberry (</a:t>
            </a:r>
            <a:r>
              <a:rPr lang="en-US" sz="2000" b="0" i="1" dirty="0">
                <a:solidFill>
                  <a:schemeClr val="tx1"/>
                </a:solidFill>
                <a:effectLst/>
                <a:latin typeface="Calibri" panose="020F0502020204030204" pitchFamily="34" charset="0"/>
                <a:cs typeface="Calibri" panose="020F0502020204030204" pitchFamily="34" charset="0"/>
              </a:rPr>
              <a:t>Fragaria </a:t>
            </a:r>
            <a:r>
              <a:rPr lang="en-US" sz="2000" b="0" i="1" dirty="0" err="1">
                <a:solidFill>
                  <a:schemeClr val="tx1"/>
                </a:solidFill>
                <a:effectLst/>
                <a:latin typeface="Calibri" panose="020F0502020204030204" pitchFamily="34" charset="0"/>
                <a:cs typeface="Calibri" panose="020F0502020204030204" pitchFamily="34" charset="0"/>
              </a:rPr>
              <a:t>ananassa</a:t>
            </a:r>
            <a:r>
              <a:rPr lang="en-US" sz="2000" b="0" i="0" dirty="0">
                <a:solidFill>
                  <a:schemeClr val="tx1"/>
                </a:solidFill>
                <a:effectLst/>
                <a:latin typeface="Calibri" panose="020F0502020204030204" pitchFamily="34" charset="0"/>
                <a:cs typeface="Calibri" panose="020F0502020204030204" pitchFamily="34" charset="0"/>
              </a:rPr>
              <a:t>) runners, (e) potato (</a:t>
            </a:r>
            <a:r>
              <a:rPr lang="en-US" sz="2000" b="0" i="1" dirty="0">
                <a:solidFill>
                  <a:schemeClr val="tx1"/>
                </a:solidFill>
                <a:effectLst/>
                <a:latin typeface="Calibri" panose="020F0502020204030204" pitchFamily="34" charset="0"/>
                <a:cs typeface="Calibri" panose="020F0502020204030204" pitchFamily="34" charset="0"/>
              </a:rPr>
              <a:t>Solanum tuberosum</a:t>
            </a:r>
            <a:r>
              <a:rPr lang="en-US" sz="2000" b="0" i="0" dirty="0">
                <a:solidFill>
                  <a:schemeClr val="tx1"/>
                </a:solidFill>
                <a:effectLst/>
                <a:latin typeface="Calibri" panose="020F0502020204030204" pitchFamily="34" charset="0"/>
                <a:cs typeface="Calibri" panose="020F0502020204030204" pitchFamily="34" charset="0"/>
              </a:rPr>
              <a:t>) tubers, and (f) red onion (</a:t>
            </a:r>
            <a:r>
              <a:rPr lang="en-US" sz="2000" b="0" i="1" dirty="0">
                <a:solidFill>
                  <a:schemeClr val="tx1"/>
                </a:solidFill>
                <a:effectLst/>
                <a:latin typeface="Calibri" panose="020F0502020204030204" pitchFamily="34" charset="0"/>
                <a:cs typeface="Calibri" panose="020F0502020204030204" pitchFamily="34" charset="0"/>
              </a:rPr>
              <a:t>Allium</a:t>
            </a:r>
            <a:r>
              <a:rPr lang="en-US" sz="2000" b="0" i="0" dirty="0">
                <a:solidFill>
                  <a:schemeClr val="tx1"/>
                </a:solidFill>
                <a:effectLst/>
                <a:latin typeface="Calibri" panose="020F0502020204030204" pitchFamily="34" charset="0"/>
                <a:cs typeface="Calibri" panose="020F0502020204030204" pitchFamily="34" charset="0"/>
              </a:rPr>
              <a:t>) bulbs. </a:t>
            </a:r>
            <a:endParaRPr lang="ru-RU" sz="2000" dirty="0">
              <a:solidFill>
                <a:schemeClr val="tx1"/>
              </a:solidFill>
              <a:latin typeface="Calibri" panose="020F0502020204030204" pitchFamily="34" charset="0"/>
              <a:cs typeface="Calibri" panose="020F0502020204030204" pitchFamily="34" charset="0"/>
            </a:endParaRPr>
          </a:p>
        </p:txBody>
      </p:sp>
      <p:pic>
        <p:nvPicPr>
          <p:cNvPr id="5122" name="Picture 2" descr=" Photos show six types modified stems: (a) Lumpy white ginger rhizomes are connected together. A green shoot projects from one end. (b) The carrion flower corm is conical-shaped, with white roots spreading from the bottom of the cone, just above the dirt. (c) Two grass plants are connected by a thick, brown stem. (d) Strawberry plants are connected together by a red runner. (e) The part of the potato plant that humans consume is a tuber. (f) The part of the onion plant that humans consume is a bulb.">
            <a:extLst>
              <a:ext uri="{FF2B5EF4-FFF2-40B4-BE49-F238E27FC236}">
                <a16:creationId xmlns:a16="http://schemas.microsoft.com/office/drawing/2014/main" id="{430C61A0-ADA8-C121-77F8-8F7916E9B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90" y="370143"/>
            <a:ext cx="10639425" cy="482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22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Заголовок 10">
            <a:extLst>
              <a:ext uri="{FF2B5EF4-FFF2-40B4-BE49-F238E27FC236}">
                <a16:creationId xmlns:a16="http://schemas.microsoft.com/office/drawing/2014/main" id="{18D7B741-3ACC-D0B2-40CE-444F6907C093}"/>
              </a:ext>
            </a:extLst>
          </p:cNvPr>
          <p:cNvSpPr>
            <a:spLocks noGrp="1"/>
          </p:cNvSpPr>
          <p:nvPr>
            <p:ph type="title"/>
          </p:nvPr>
        </p:nvSpPr>
        <p:spPr>
          <a:xfrm>
            <a:off x="683979" y="144081"/>
            <a:ext cx="5334197" cy="1708242"/>
          </a:xfrm>
        </p:spPr>
        <p:txBody>
          <a:bodyPr vert="horz" lIns="91440" tIns="45720" rIns="91440" bIns="45720" rtlCol="0" anchor="ctr">
            <a:normAutofit/>
          </a:bodyPr>
          <a:lstStyle/>
          <a:p>
            <a:r>
              <a:rPr lang="en-US" sz="4000" b="1" dirty="0"/>
              <a:t>Introduction</a:t>
            </a:r>
          </a:p>
        </p:txBody>
      </p:sp>
      <p:sp>
        <p:nvSpPr>
          <p:cNvPr id="10" name="TextBox 9">
            <a:extLst>
              <a:ext uri="{FF2B5EF4-FFF2-40B4-BE49-F238E27FC236}">
                <a16:creationId xmlns:a16="http://schemas.microsoft.com/office/drawing/2014/main" id="{297AC956-0579-1FBB-75C8-7F2DBFFE08B6}"/>
              </a:ext>
            </a:extLst>
          </p:cNvPr>
          <p:cNvSpPr txBox="1"/>
          <p:nvPr/>
        </p:nvSpPr>
        <p:spPr>
          <a:xfrm>
            <a:off x="683978" y="1507788"/>
            <a:ext cx="5412019" cy="473229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t>Vegetative plant organs are essential structures involved in the growth, development, and overall functioning of a plant. These organs primarily help in processes such as nutrition, water transport, and structural support. Unlike reproductive organs, which are involved in the plant’s reproduction, vegetative organs are involved in the plant’s vegetative or non-reproductive growth.</a:t>
            </a:r>
          </a:p>
          <a:p>
            <a:pPr indent="-228600">
              <a:lnSpc>
                <a:spcPct val="90000"/>
              </a:lnSpc>
              <a:spcAft>
                <a:spcPts val="600"/>
              </a:spcAft>
              <a:buFont typeface="Arial" panose="020B0604020202020204" pitchFamily="34" charset="0"/>
              <a:buChar char="•"/>
            </a:pPr>
            <a:r>
              <a:rPr lang="en-US" b="1" dirty="0"/>
              <a:t>Key Components:</a:t>
            </a:r>
          </a:p>
          <a:p>
            <a:pPr indent="-228600">
              <a:lnSpc>
                <a:spcPct val="90000"/>
              </a:lnSpc>
              <a:spcAft>
                <a:spcPts val="600"/>
              </a:spcAft>
              <a:buFont typeface="Arial" panose="020B0604020202020204" pitchFamily="34" charset="0"/>
              <a:buChar char="•"/>
            </a:pPr>
            <a:r>
              <a:rPr lang="en-US" b="1" dirty="0"/>
              <a:t>Roots:</a:t>
            </a:r>
            <a:r>
              <a:rPr lang="en-US" dirty="0"/>
              <a:t> Anchor the plant and absorb water and nutrients.</a:t>
            </a:r>
          </a:p>
          <a:p>
            <a:pPr indent="-228600">
              <a:lnSpc>
                <a:spcPct val="90000"/>
              </a:lnSpc>
              <a:spcAft>
                <a:spcPts val="600"/>
              </a:spcAft>
              <a:buFont typeface="Arial" panose="020B0604020202020204" pitchFamily="34" charset="0"/>
              <a:buChar char="•"/>
            </a:pPr>
            <a:r>
              <a:rPr lang="en-US" b="1" dirty="0"/>
              <a:t>Stems:</a:t>
            </a:r>
            <a:r>
              <a:rPr lang="en-US" dirty="0"/>
              <a:t> Support the plant and transport water, nutrients, and sugars.</a:t>
            </a:r>
          </a:p>
          <a:p>
            <a:pPr indent="-228600">
              <a:lnSpc>
                <a:spcPct val="90000"/>
              </a:lnSpc>
              <a:spcAft>
                <a:spcPts val="600"/>
              </a:spcAft>
              <a:buFont typeface="Arial" panose="020B0604020202020204" pitchFamily="34" charset="0"/>
              <a:buChar char="•"/>
            </a:pPr>
            <a:r>
              <a:rPr lang="en-US" b="1" dirty="0"/>
              <a:t>Leaves:</a:t>
            </a:r>
            <a:r>
              <a:rPr lang="en-US" dirty="0"/>
              <a:t> Perform photosynthesis, produce energy, and exchange gases.</a:t>
            </a:r>
          </a:p>
        </p:txBody>
      </p:sp>
      <p:pic>
        <p:nvPicPr>
          <p:cNvPr id="13" name="Picture 12" descr="Нерве растение">
            <a:extLst>
              <a:ext uri="{FF2B5EF4-FFF2-40B4-BE49-F238E27FC236}">
                <a16:creationId xmlns:a16="http://schemas.microsoft.com/office/drawing/2014/main" id="{13FE87C8-593A-FB76-261B-50D30779A2AB}"/>
              </a:ext>
            </a:extLst>
          </p:cNvPr>
          <p:cNvPicPr>
            <a:picLocks noChangeAspect="1"/>
          </p:cNvPicPr>
          <p:nvPr/>
        </p:nvPicPr>
        <p:blipFill>
          <a:blip r:embed="rId2"/>
          <a:srcRect l="16487" r="3206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666298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F4722D17-A763-231E-304D-79A7AAEC8263}"/>
              </a:ext>
            </a:extLst>
          </p:cNvPr>
          <p:cNvSpPr>
            <a:spLocks noGrp="1"/>
          </p:cNvSpPr>
          <p:nvPr>
            <p:ph type="body" idx="1"/>
          </p:nvPr>
        </p:nvSpPr>
        <p:spPr>
          <a:xfrm>
            <a:off x="501443" y="258926"/>
            <a:ext cx="11031795" cy="1500187"/>
          </a:xfrm>
        </p:spPr>
        <p:txBody>
          <a:bodyPr>
            <a:noAutofit/>
          </a:bodyPr>
          <a:lstStyle/>
          <a:p>
            <a:pPr>
              <a:spcBef>
                <a:spcPts val="0"/>
              </a:spcBef>
            </a:pPr>
            <a:r>
              <a:rPr lang="en-US" sz="3200" b="1" dirty="0">
                <a:solidFill>
                  <a:schemeClr val="tx1"/>
                </a:solidFill>
                <a:latin typeface="Calibri" panose="020F0502020204030204" pitchFamily="34" charset="0"/>
                <a:cs typeface="Calibri" panose="020F0502020204030204" pitchFamily="34" charset="0"/>
              </a:rPr>
              <a:t>Above ground modifications</a:t>
            </a:r>
            <a:endParaRPr lang="ru-RU" sz="3200" b="1" dirty="0">
              <a:solidFill>
                <a:schemeClr val="tx1"/>
              </a:solidFill>
              <a:latin typeface="Calibri" panose="020F0502020204030204" pitchFamily="34" charset="0"/>
              <a:cs typeface="Calibri" panose="020F0502020204030204" pitchFamily="34" charset="0"/>
            </a:endParaRPr>
          </a:p>
          <a:p>
            <a:pPr>
              <a:spcBef>
                <a:spcPts val="0"/>
              </a:spcBef>
            </a:pPr>
            <a:r>
              <a:rPr lang="en-US" sz="2200" b="1" dirty="0">
                <a:solidFill>
                  <a:schemeClr val="tx1"/>
                </a:solidFill>
                <a:latin typeface="Calibri" panose="020F0502020204030204" pitchFamily="34" charset="0"/>
                <a:cs typeface="Calibri" panose="020F0502020204030204" pitchFamily="34" charset="0"/>
              </a:rPr>
              <a:t>Tendrils</a:t>
            </a:r>
            <a:r>
              <a:rPr lang="en-US" sz="2200" dirty="0">
                <a:solidFill>
                  <a:schemeClr val="tx1"/>
                </a:solidFill>
                <a:latin typeface="Calibri" panose="020F0502020204030204" pitchFamily="34" charset="0"/>
                <a:cs typeface="Calibri" panose="020F0502020204030204" pitchFamily="34" charset="0"/>
              </a:rPr>
              <a:t> are slender, twining strands that enable a plant (like a vine or pumpkin) to seek support by climbing on other surfaces. </a:t>
            </a:r>
          </a:p>
          <a:p>
            <a:pPr>
              <a:spcBef>
                <a:spcPts val="0"/>
              </a:spcBef>
            </a:pPr>
            <a:r>
              <a:rPr lang="en-US" sz="2200" b="1" dirty="0">
                <a:solidFill>
                  <a:schemeClr val="tx1"/>
                </a:solidFill>
                <a:latin typeface="Calibri" panose="020F0502020204030204" pitchFamily="34" charset="0"/>
                <a:cs typeface="Calibri" panose="020F0502020204030204" pitchFamily="34" charset="0"/>
              </a:rPr>
              <a:t>Thorns</a:t>
            </a:r>
            <a:r>
              <a:rPr lang="en-US" sz="2200" dirty="0">
                <a:solidFill>
                  <a:schemeClr val="tx1"/>
                </a:solidFill>
                <a:latin typeface="Calibri" panose="020F0502020204030204" pitchFamily="34" charset="0"/>
                <a:cs typeface="Calibri" panose="020F0502020204030204" pitchFamily="34" charset="0"/>
              </a:rPr>
              <a:t> are modified branches appearing as sharp outgrowths that protect the plant; common examples include roses, Osage orange and devil’s walking stick.</a:t>
            </a:r>
            <a:endParaRPr lang="ru-RU" sz="2200" dirty="0">
              <a:solidFill>
                <a:schemeClr val="tx1"/>
              </a:solidFill>
              <a:latin typeface="Calibri" panose="020F0502020204030204" pitchFamily="34" charset="0"/>
              <a:cs typeface="Calibri" panose="020F0502020204030204" pitchFamily="34" charset="0"/>
            </a:endParaRPr>
          </a:p>
        </p:txBody>
      </p:sp>
      <p:pic>
        <p:nvPicPr>
          <p:cNvPr id="6146" name="Picture 2" descr=" Photo shows (a) a plant clinging to a stick by wormlike tendrils and (b) two large, red thorns on a red stem.">
            <a:extLst>
              <a:ext uri="{FF2B5EF4-FFF2-40B4-BE49-F238E27FC236}">
                <a16:creationId xmlns:a16="http://schemas.microsoft.com/office/drawing/2014/main" id="{41646B5E-5A91-1387-68EF-ADC12B9C1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438" y="2333649"/>
            <a:ext cx="6377017" cy="3515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8829C6-A079-4666-FFEA-FD0A86FDE78F}"/>
              </a:ext>
            </a:extLst>
          </p:cNvPr>
          <p:cNvSpPr txBox="1"/>
          <p:nvPr/>
        </p:nvSpPr>
        <p:spPr>
          <a:xfrm>
            <a:off x="745767" y="5848980"/>
            <a:ext cx="9668078" cy="923330"/>
          </a:xfrm>
          <a:prstGeom prst="rect">
            <a:avLst/>
          </a:prstGeom>
          <a:noFill/>
        </p:spPr>
        <p:txBody>
          <a:bodyPr wrap="square">
            <a:spAutoFit/>
          </a:bodyPr>
          <a:lstStyle/>
          <a:p>
            <a:pPr algn="ctr"/>
            <a:r>
              <a:rPr lang="en-US" dirty="0"/>
              <a:t>Found in southeastern United States, (a) buckwheat vine (</a:t>
            </a:r>
            <a:r>
              <a:rPr lang="en-US" dirty="0" err="1"/>
              <a:t>Brunnichia</a:t>
            </a:r>
            <a:r>
              <a:rPr lang="en-US" dirty="0"/>
              <a:t> ovata) is a weedy plant that climbs with the aid of tendrils. This one is shown climbing up a wooden stake. (b) Thorns are modified branches. </a:t>
            </a:r>
            <a:endParaRPr lang="ru-RU" dirty="0"/>
          </a:p>
        </p:txBody>
      </p:sp>
    </p:spTree>
    <p:extLst>
      <p:ext uri="{BB962C8B-B14F-4D97-AF65-F5344CB8AC3E}">
        <p14:creationId xmlns:p14="http://schemas.microsoft.com/office/powerpoint/2010/main" val="1620766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355FE9-4830-DD14-DFDB-83C2E267AECE}"/>
              </a:ext>
            </a:extLst>
          </p:cNvPr>
          <p:cNvSpPr>
            <a:spLocks noGrp="1"/>
          </p:cNvSpPr>
          <p:nvPr>
            <p:ph type="title"/>
          </p:nvPr>
        </p:nvSpPr>
        <p:spPr>
          <a:xfrm>
            <a:off x="204019" y="46037"/>
            <a:ext cx="10515600" cy="1325563"/>
          </a:xfrm>
        </p:spPr>
        <p:txBody>
          <a:bodyPr/>
          <a:lstStyle/>
          <a:p>
            <a:pPr algn="ctr"/>
            <a:r>
              <a:rPr lang="en-US" dirty="0">
                <a:latin typeface="Calibri" panose="020F0502020204030204" pitchFamily="34" charset="0"/>
                <a:cs typeface="Calibri" panose="020F0502020204030204" pitchFamily="34" charset="0"/>
              </a:rPr>
              <a:t>Morphology of leaves </a:t>
            </a:r>
            <a:endParaRPr lang="ru-RU" dirty="0">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299EDAEA-3938-BCC6-14BB-CAD477098E7C}"/>
              </a:ext>
            </a:extLst>
          </p:cNvPr>
          <p:cNvPicPr>
            <a:picLocks noChangeAspect="1"/>
          </p:cNvPicPr>
          <p:nvPr/>
        </p:nvPicPr>
        <p:blipFill>
          <a:blip r:embed="rId2"/>
          <a:srcRect l="16963" r="13540"/>
          <a:stretch/>
        </p:blipFill>
        <p:spPr>
          <a:xfrm>
            <a:off x="5369668" y="1371600"/>
            <a:ext cx="6449440" cy="4805363"/>
          </a:xfrm>
          <a:prstGeom prst="rect">
            <a:avLst/>
          </a:prstGeom>
        </p:spPr>
      </p:pic>
      <p:sp>
        <p:nvSpPr>
          <p:cNvPr id="4" name="Rectangle 2">
            <a:extLst>
              <a:ext uri="{FF2B5EF4-FFF2-40B4-BE49-F238E27FC236}">
                <a16:creationId xmlns:a16="http://schemas.microsoft.com/office/drawing/2014/main" id="{5ECEBE08-66C8-DED2-1C07-D2F40B017BC3}"/>
              </a:ext>
            </a:extLst>
          </p:cNvPr>
          <p:cNvSpPr txBox="1">
            <a:spLocks noChangeArrowheads="1"/>
          </p:cNvSpPr>
          <p:nvPr/>
        </p:nvSpPr>
        <p:spPr>
          <a:xfrm>
            <a:off x="713028" y="1284051"/>
            <a:ext cx="4147631" cy="55255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t>Leaf Functions</a:t>
            </a:r>
          </a:p>
        </p:txBody>
      </p:sp>
      <p:sp>
        <p:nvSpPr>
          <p:cNvPr id="6" name="Rectangle 3">
            <a:extLst>
              <a:ext uri="{FF2B5EF4-FFF2-40B4-BE49-F238E27FC236}">
                <a16:creationId xmlns:a16="http://schemas.microsoft.com/office/drawing/2014/main" id="{925871A3-1FE4-303F-C695-82D565E3851D}"/>
              </a:ext>
            </a:extLst>
          </p:cNvPr>
          <p:cNvSpPr txBox="1">
            <a:spLocks noChangeArrowheads="1"/>
          </p:cNvSpPr>
          <p:nvPr/>
        </p:nvSpPr>
        <p:spPr>
          <a:xfrm>
            <a:off x="545703" y="2009778"/>
            <a:ext cx="49161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t>Photosynthesis – takes place in the mesophyll cells of the leaf</a:t>
            </a:r>
          </a:p>
          <a:p>
            <a:pPr>
              <a:defRPr/>
            </a:pPr>
            <a:r>
              <a:rPr lang="en-US" sz="2400" dirty="0"/>
              <a:t>Transpiration – the loss of water from a plant through its leaves (helps to pull water up from the roots)</a:t>
            </a:r>
          </a:p>
          <a:p>
            <a:pPr>
              <a:defRPr/>
            </a:pPr>
            <a:r>
              <a:rPr lang="en-US" sz="2400" dirty="0"/>
              <a:t>Gas exchange – taking in carbon dioxide and releasing oxygen</a:t>
            </a:r>
          </a:p>
        </p:txBody>
      </p:sp>
    </p:spTree>
    <p:extLst>
      <p:ext uri="{BB962C8B-B14F-4D97-AF65-F5344CB8AC3E}">
        <p14:creationId xmlns:p14="http://schemas.microsoft.com/office/powerpoint/2010/main" val="801809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366CE9F0-85BB-2E26-F0D4-6AD45EC92B56}"/>
              </a:ext>
            </a:extLst>
          </p:cNvPr>
          <p:cNvSpPr>
            <a:spLocks noGrp="1"/>
          </p:cNvSpPr>
          <p:nvPr>
            <p:ph idx="1"/>
          </p:nvPr>
        </p:nvSpPr>
        <p:spPr/>
        <p:txBody>
          <a:bodyPr/>
          <a:lstStyle/>
          <a:p>
            <a:endParaRPr lang="ru-RU"/>
          </a:p>
        </p:txBody>
      </p:sp>
      <p:pic>
        <p:nvPicPr>
          <p:cNvPr id="3074" name="Picture 2">
            <a:extLst>
              <a:ext uri="{FF2B5EF4-FFF2-40B4-BE49-F238E27FC236}">
                <a16:creationId xmlns:a16="http://schemas.microsoft.com/office/drawing/2014/main" id="{1C55DF21-60FF-9B88-4370-48822A9B8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429" y="0"/>
            <a:ext cx="9751142" cy="655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566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EE94B97-6AB5-F8B3-68E6-39C4D7D1BFC2}"/>
              </a:ext>
            </a:extLst>
          </p:cNvPr>
          <p:cNvSpPr>
            <a:spLocks noGrp="1"/>
          </p:cNvSpPr>
          <p:nvPr>
            <p:ph idx="1"/>
          </p:nvPr>
        </p:nvSpPr>
        <p:spPr>
          <a:xfrm>
            <a:off x="838200" y="1055602"/>
            <a:ext cx="10515600" cy="5409365"/>
          </a:xfrm>
        </p:spPr>
        <p:txBody>
          <a:bodyPr>
            <a:normAutofit/>
          </a:bodyPr>
          <a:lstStyle/>
          <a:p>
            <a:pPr marL="0" indent="0" algn="l" fontAlgn="base">
              <a:buNone/>
            </a:pPr>
            <a:r>
              <a:rPr lang="en-US" b="1" i="0" dirty="0">
                <a:effectLst/>
                <a:latin typeface="Calibri" panose="020F0502020204030204" pitchFamily="34" charset="0"/>
                <a:cs typeface="Calibri" panose="020F0502020204030204" pitchFamily="34" charset="0"/>
              </a:rPr>
              <a:t>1. Simple Leaves</a:t>
            </a:r>
          </a:p>
          <a:p>
            <a:pPr algn="l"/>
            <a:r>
              <a:rPr lang="en-US" b="0" dirty="0">
                <a:effectLst/>
                <a:latin typeface="Calibri" panose="020F0502020204030204" pitchFamily="34" charset="0"/>
                <a:cs typeface="Calibri" panose="020F0502020204030204" pitchFamily="34" charset="0"/>
              </a:rPr>
              <a:t>It is a single leaf with undivided leaflets that are directly attached to the </a:t>
            </a:r>
            <a:r>
              <a:rPr lang="en-US" b="0" u="none" strike="noStrike"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stem</a:t>
            </a:r>
            <a:r>
              <a:rPr lang="en-US" b="0" dirty="0">
                <a:effectLst/>
                <a:latin typeface="Calibri" panose="020F0502020204030204" pitchFamily="34" charset="0"/>
                <a:cs typeface="Calibri" panose="020F0502020204030204" pitchFamily="34" charset="0"/>
              </a:rPr>
              <a:t>. It is always attached to a twig by its stem or the petiole.</a:t>
            </a:r>
          </a:p>
          <a:p>
            <a:pPr algn="l"/>
            <a:r>
              <a:rPr lang="en-US" b="0" dirty="0">
                <a:effectLst/>
                <a:latin typeface="Calibri" panose="020F0502020204030204" pitchFamily="34" charset="0"/>
                <a:cs typeface="Calibri" panose="020F0502020204030204" pitchFamily="34" charset="0"/>
              </a:rPr>
              <a:t>Examples: Maple, oaks, banana, guava, mango, black cherry, black gum and, sweat gum.</a:t>
            </a:r>
          </a:p>
          <a:p>
            <a:pPr marL="0" indent="0" algn="l" fontAlgn="base">
              <a:buNone/>
            </a:pPr>
            <a:r>
              <a:rPr lang="en-US" b="1" i="0" dirty="0">
                <a:effectLst/>
                <a:latin typeface="Calibri" panose="020F0502020204030204" pitchFamily="34" charset="0"/>
                <a:cs typeface="Calibri" panose="020F0502020204030204" pitchFamily="34" charset="0"/>
              </a:rPr>
              <a:t>2. Compound Leaves</a:t>
            </a:r>
          </a:p>
          <a:p>
            <a:pPr algn="l"/>
            <a:r>
              <a:rPr lang="en-US" b="0" dirty="0">
                <a:effectLst/>
                <a:latin typeface="Calibri" panose="020F0502020204030204" pitchFamily="34" charset="0"/>
                <a:cs typeface="Calibri" panose="020F0502020204030204" pitchFamily="34" charset="0"/>
              </a:rPr>
              <a:t>A leaf that is composed of multiple leaflets that are attached to the midvein, and having their own stalk. </a:t>
            </a:r>
          </a:p>
          <a:p>
            <a:pPr algn="l"/>
            <a:r>
              <a:rPr lang="en-US" b="0" dirty="0">
                <a:effectLst/>
                <a:latin typeface="Calibri" panose="020F0502020204030204" pitchFamily="34" charset="0"/>
                <a:cs typeface="Calibri" panose="020F0502020204030204" pitchFamily="34" charset="0"/>
              </a:rPr>
              <a:t>Examples: Neem, rose, clover, desert cotton, poison ivy, horse chestnut and, baobab.</a:t>
            </a:r>
          </a:p>
          <a:p>
            <a:endParaRPr lang="ru-RU" dirty="0"/>
          </a:p>
        </p:txBody>
      </p:sp>
    </p:spTree>
    <p:extLst>
      <p:ext uri="{BB962C8B-B14F-4D97-AF65-F5344CB8AC3E}">
        <p14:creationId xmlns:p14="http://schemas.microsoft.com/office/powerpoint/2010/main" val="95575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52B2EC2-3805-5A6F-4C6A-820F25366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337" y="0"/>
            <a:ext cx="88848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679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2D0DCA5-D872-0382-24BB-2BE8BDB2D8A1}"/>
              </a:ext>
            </a:extLst>
          </p:cNvPr>
          <p:cNvSpPr>
            <a:spLocks noGrp="1"/>
          </p:cNvSpPr>
          <p:nvPr>
            <p:ph idx="1"/>
          </p:nvPr>
        </p:nvSpPr>
        <p:spPr>
          <a:xfrm>
            <a:off x="260684" y="847056"/>
            <a:ext cx="11369841" cy="5248944"/>
          </a:xfrm>
        </p:spPr>
        <p:txBody>
          <a:bodyPr>
            <a:normAutofit fontScale="85000" lnSpcReduction="20000"/>
          </a:bodyPr>
          <a:lstStyle/>
          <a:p>
            <a:pPr marL="0" indent="0" algn="l">
              <a:buNone/>
            </a:pPr>
            <a:r>
              <a:rPr lang="en-US" sz="3300" b="0" dirty="0">
                <a:effectLst/>
                <a:latin typeface="Calibri" panose="020F0502020204030204" pitchFamily="34" charset="0"/>
                <a:cs typeface="Calibri" panose="020F0502020204030204" pitchFamily="34" charset="0"/>
              </a:rPr>
              <a:t>Based on the types of </a:t>
            </a:r>
            <a:r>
              <a:rPr lang="en-US" sz="3300" b="0" u="none" strike="noStrike" dirty="0">
                <a:effectLst/>
                <a:latin typeface="Calibri" panose="020F0502020204030204" pitchFamily="34" charset="0"/>
                <a:cs typeface="Calibri" panose="020F0502020204030204" pitchFamily="34" charset="0"/>
              </a:rPr>
              <a:t>leaf veins</a:t>
            </a:r>
            <a:r>
              <a:rPr lang="en-US" sz="3300" b="0" dirty="0">
                <a:effectLst/>
                <a:latin typeface="Calibri" panose="020F0502020204030204" pitchFamily="34" charset="0"/>
                <a:cs typeface="Calibri" panose="020F0502020204030204" pitchFamily="34" charset="0"/>
              </a:rPr>
              <a:t> and their arrangement in the lamina, compound leaves are further classified into two types:</a:t>
            </a:r>
          </a:p>
          <a:p>
            <a:pPr algn="l"/>
            <a:r>
              <a:rPr lang="en-US" sz="33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300" b="1" u="sng" strike="noStrik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Pinnately Compound Leaf</a:t>
            </a:r>
            <a:endParaRPr lang="en-US" sz="33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l"/>
            <a:r>
              <a:rPr lang="en-US" sz="3300" b="0" dirty="0">
                <a:effectLst/>
                <a:latin typeface="Calibri" panose="020F0502020204030204" pitchFamily="34" charset="0"/>
                <a:cs typeface="Calibri" panose="020F0502020204030204" pitchFamily="34" charset="0"/>
              </a:rPr>
              <a:t>They are leaflets arranged symmetrically along the center of the leaf, where each leaflet appears to be attached or pinned to the midrib making the leaf look like a feather.</a:t>
            </a:r>
          </a:p>
          <a:p>
            <a:pPr marL="0" indent="0" algn="l">
              <a:buNone/>
            </a:pPr>
            <a:r>
              <a:rPr lang="en-US" sz="3300" b="0" dirty="0">
                <a:effectLst/>
                <a:latin typeface="Calibri" panose="020F0502020204030204" pitchFamily="34" charset="0"/>
                <a:cs typeface="Calibri" panose="020F0502020204030204" pitchFamily="34" charset="0"/>
              </a:rPr>
              <a:t>Based on pairing of leaflets pinnately compound leaves are categorized into the following types:</a:t>
            </a:r>
          </a:p>
          <a:p>
            <a:pPr algn="l" fontAlgn="base">
              <a:buFont typeface="Arial" panose="020B0604020202020204" pitchFamily="34" charset="0"/>
              <a:buChar char="•"/>
            </a:pPr>
            <a:r>
              <a:rPr lang="en-US" sz="3300" b="0" i="0" dirty="0">
                <a:effectLst/>
                <a:latin typeface="Calibri" panose="020F0502020204030204" pitchFamily="34" charset="0"/>
                <a:cs typeface="Calibri" panose="020F0502020204030204" pitchFamily="34" charset="0"/>
              </a:rPr>
              <a:t>Paripinnate (even-pinnate): Leaflets are borne in pairs along the rachis, ending with a pair of leaflets on either side</a:t>
            </a:r>
          </a:p>
          <a:p>
            <a:pPr algn="l" fontAlgn="base">
              <a:buFont typeface="Arial" panose="020B0604020202020204" pitchFamily="34" charset="0"/>
              <a:buChar char="•"/>
            </a:pPr>
            <a:r>
              <a:rPr lang="en-US" sz="3300" b="0" i="0" dirty="0">
                <a:effectLst/>
                <a:latin typeface="Calibri" panose="020F0502020204030204" pitchFamily="34" charset="0"/>
                <a:cs typeface="Calibri" panose="020F0502020204030204" pitchFamily="34" charset="0"/>
              </a:rPr>
              <a:t>Imparipinnate (odd-pinnate): Unlike paripinnate, here, a single leaflet is present at the anterior terminal end of the rachis</a:t>
            </a:r>
          </a:p>
          <a:p>
            <a:pPr algn="l"/>
            <a:r>
              <a:rPr lang="en-US" sz="3300" b="0" dirty="0">
                <a:effectLst/>
                <a:latin typeface="Calibri" panose="020F0502020204030204" pitchFamily="34" charset="0"/>
                <a:cs typeface="Calibri" panose="020F0502020204030204" pitchFamily="34" charset="0"/>
              </a:rPr>
              <a:t>Examples: </a:t>
            </a:r>
            <a:r>
              <a:rPr lang="en-US" sz="3300" b="0" i="1" dirty="0" err="1">
                <a:effectLst/>
                <a:latin typeface="Calibri" panose="020F0502020204030204" pitchFamily="34" charset="0"/>
                <a:cs typeface="Calibri" panose="020F0502020204030204" pitchFamily="34" charset="0"/>
              </a:rPr>
              <a:t>Pistachia</a:t>
            </a:r>
            <a:r>
              <a:rPr lang="en-US" sz="3300" b="0" i="1" dirty="0">
                <a:effectLst/>
                <a:latin typeface="Calibri" panose="020F0502020204030204" pitchFamily="34" charset="0"/>
                <a:cs typeface="Calibri" panose="020F0502020204030204" pitchFamily="34" charset="0"/>
              </a:rPr>
              <a:t> </a:t>
            </a:r>
            <a:r>
              <a:rPr lang="en-US" sz="3300" b="0" i="1" dirty="0" err="1">
                <a:effectLst/>
                <a:latin typeface="Calibri" panose="020F0502020204030204" pitchFamily="34" charset="0"/>
                <a:cs typeface="Calibri" panose="020F0502020204030204" pitchFamily="34" charset="0"/>
              </a:rPr>
              <a:t>lenticulus</a:t>
            </a:r>
            <a:r>
              <a:rPr lang="en-US" sz="3300" b="0" dirty="0">
                <a:effectLst/>
                <a:latin typeface="Calibri" panose="020F0502020204030204" pitchFamily="34" charset="0"/>
                <a:cs typeface="Calibri" panose="020F0502020204030204" pitchFamily="34" charset="0"/>
              </a:rPr>
              <a:t> (paripinnate), </a:t>
            </a:r>
            <a:r>
              <a:rPr lang="en-US" sz="3300" b="0" i="1" dirty="0">
                <a:effectLst/>
                <a:latin typeface="Calibri" panose="020F0502020204030204" pitchFamily="34" charset="0"/>
                <a:cs typeface="Calibri" panose="020F0502020204030204" pitchFamily="34" charset="0"/>
              </a:rPr>
              <a:t>Robinia</a:t>
            </a:r>
            <a:r>
              <a:rPr lang="en-US" sz="3300" b="0" dirty="0">
                <a:effectLst/>
                <a:latin typeface="Calibri" panose="020F0502020204030204" pitchFamily="34" charset="0"/>
                <a:cs typeface="Calibri" panose="020F0502020204030204" pitchFamily="34" charset="0"/>
              </a:rPr>
              <a:t> (imparipinnate).</a:t>
            </a:r>
          </a:p>
          <a:p>
            <a:pPr algn="l"/>
            <a:endParaRPr lang="en-US" b="0" dirty="0">
              <a:solidFill>
                <a:srgbClr val="313131"/>
              </a:solidFill>
              <a:effectLst/>
              <a:latin typeface="proxima-Regular"/>
            </a:endParaRPr>
          </a:p>
          <a:p>
            <a:endParaRPr lang="ru-RU" dirty="0"/>
          </a:p>
        </p:txBody>
      </p:sp>
    </p:spTree>
    <p:extLst>
      <p:ext uri="{BB962C8B-B14F-4D97-AF65-F5344CB8AC3E}">
        <p14:creationId xmlns:p14="http://schemas.microsoft.com/office/powerpoint/2010/main" val="614655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4EC3272-C6A3-CFCD-5B5A-B30863C09F7D}"/>
              </a:ext>
            </a:extLst>
          </p:cNvPr>
          <p:cNvSpPr>
            <a:spLocks noGrp="1"/>
          </p:cNvSpPr>
          <p:nvPr>
            <p:ph idx="1"/>
          </p:nvPr>
        </p:nvSpPr>
        <p:spPr>
          <a:xfrm>
            <a:off x="838200" y="782887"/>
            <a:ext cx="10515600" cy="5521659"/>
          </a:xfrm>
        </p:spPr>
        <p:txBody>
          <a:bodyPr>
            <a:normAutofit/>
          </a:bodyPr>
          <a:lstStyle/>
          <a:p>
            <a:pPr marL="0" indent="0" algn="l">
              <a:buNone/>
            </a:pPr>
            <a:r>
              <a:rPr lang="en-US" b="0" dirty="0">
                <a:effectLst/>
                <a:latin typeface="Calibri" panose="020F0502020204030204" pitchFamily="34" charset="0"/>
                <a:cs typeface="Calibri" panose="020F0502020204030204" pitchFamily="34" charset="0"/>
              </a:rPr>
              <a:t>Depending on the number of times the leaflet is attached to the midrib (pinnation), pinnately compound leaves are categorized into the following types:</a:t>
            </a:r>
          </a:p>
          <a:p>
            <a:pPr algn="l" fontAlgn="base">
              <a:buFont typeface="Arial" panose="020B0604020202020204" pitchFamily="34" charset="0"/>
              <a:buChar char="•"/>
            </a:pPr>
            <a:r>
              <a:rPr lang="en-US" b="1" i="0" dirty="0" err="1">
                <a:effectLst/>
                <a:latin typeface="Calibri" panose="020F0502020204030204" pitchFamily="34" charset="0"/>
                <a:cs typeface="Calibri" panose="020F0502020204030204" pitchFamily="34" charset="0"/>
              </a:rPr>
              <a:t>unipinnate</a:t>
            </a:r>
            <a:r>
              <a:rPr lang="en-US" b="1" i="0"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 single compound leaf attached to the midrib in an opposite fashion (</a:t>
            </a:r>
            <a:r>
              <a:rPr lang="en-US" b="0" i="0" dirty="0" err="1">
                <a:solidFill>
                  <a:srgbClr val="040C28"/>
                </a:solidFill>
                <a:effectLst/>
                <a:latin typeface="Google Sans"/>
              </a:rPr>
              <a:t>Azadirachta</a:t>
            </a:r>
            <a:r>
              <a:rPr lang="en-US" b="0" i="0" dirty="0">
                <a:solidFill>
                  <a:srgbClr val="040C28"/>
                </a:solidFill>
                <a:effectLst/>
                <a:latin typeface="Google Sans"/>
              </a:rPr>
              <a:t> indica</a:t>
            </a:r>
            <a:r>
              <a:rPr lang="en-US" b="0" i="0" dirty="0">
                <a:effectLst/>
                <a:latin typeface="Calibri" panose="020F0502020204030204" pitchFamily="34" charset="0"/>
                <a:cs typeface="Calibri" panose="020F0502020204030204" pitchFamily="34" charset="0"/>
              </a:rPr>
              <a:t>)</a:t>
            </a:r>
          </a:p>
          <a:p>
            <a:pPr algn="l" fontAlgn="base">
              <a:buFont typeface="Arial" panose="020B0604020202020204" pitchFamily="34" charset="0"/>
              <a:buChar char="•"/>
            </a:pPr>
            <a:r>
              <a:rPr lang="en-US" b="1" i="0" dirty="0">
                <a:effectLst/>
                <a:latin typeface="Calibri" panose="020F0502020204030204" pitchFamily="34" charset="0"/>
                <a:cs typeface="Calibri" panose="020F0502020204030204" pitchFamily="34" charset="0"/>
              </a:rPr>
              <a:t>bipinnate</a:t>
            </a:r>
            <a:r>
              <a:rPr lang="en-US" b="0" i="0" dirty="0">
                <a:effectLst/>
                <a:latin typeface="Calibri" panose="020F0502020204030204" pitchFamily="34" charset="0"/>
                <a:cs typeface="Calibri" panose="020F0502020204030204" pitchFamily="34" charset="0"/>
              </a:rPr>
              <a:t> – single leaflets of the </a:t>
            </a:r>
            <a:r>
              <a:rPr lang="en-US" b="0" i="0" dirty="0" err="1">
                <a:effectLst/>
                <a:latin typeface="Calibri" panose="020F0502020204030204" pitchFamily="34" charset="0"/>
                <a:cs typeface="Calibri" panose="020F0502020204030204" pitchFamily="34" charset="0"/>
              </a:rPr>
              <a:t>unipinnate</a:t>
            </a:r>
            <a:r>
              <a:rPr lang="en-US" b="0" i="0" dirty="0">
                <a:effectLst/>
                <a:latin typeface="Calibri" panose="020F0502020204030204" pitchFamily="34" charset="0"/>
                <a:cs typeface="Calibri" panose="020F0502020204030204" pitchFamily="34" charset="0"/>
              </a:rPr>
              <a:t> leaf gets replaced with </a:t>
            </a:r>
            <a:r>
              <a:rPr lang="en-US" b="0" i="0" dirty="0" err="1">
                <a:effectLst/>
                <a:latin typeface="Calibri" panose="020F0502020204030204" pitchFamily="34" charset="0"/>
                <a:cs typeface="Calibri" panose="020F0502020204030204" pitchFamily="34" charset="0"/>
              </a:rPr>
              <a:t>unipinnate</a:t>
            </a:r>
            <a:r>
              <a:rPr lang="en-US" b="0" i="0" dirty="0">
                <a:effectLst/>
                <a:latin typeface="Calibri" panose="020F0502020204030204" pitchFamily="34" charset="0"/>
                <a:cs typeface="Calibri" panose="020F0502020204030204" pitchFamily="34" charset="0"/>
              </a:rPr>
              <a:t> leaves (Bailey Acacias, silk trees, </a:t>
            </a:r>
            <a:r>
              <a:rPr lang="en-US" b="0" i="0" dirty="0" err="1">
                <a:effectLst/>
                <a:latin typeface="Calibri" panose="020F0502020204030204" pitchFamily="34" charset="0"/>
                <a:cs typeface="Calibri" panose="020F0502020204030204" pitchFamily="34" charset="0"/>
              </a:rPr>
              <a:t>flamegolds</a:t>
            </a:r>
            <a:r>
              <a:rPr lang="en-US" b="0" i="0" dirty="0">
                <a:effectLst/>
                <a:latin typeface="Calibri" panose="020F0502020204030204" pitchFamily="34" charset="0"/>
                <a:cs typeface="Calibri" panose="020F0502020204030204" pitchFamily="34" charset="0"/>
              </a:rPr>
              <a:t>, chinaberries, and Jerusalem thorns)</a:t>
            </a:r>
          </a:p>
          <a:p>
            <a:pPr algn="l" fontAlgn="base">
              <a:buFont typeface="Arial" panose="020B0604020202020204" pitchFamily="34" charset="0"/>
              <a:buChar char="•"/>
            </a:pPr>
            <a:r>
              <a:rPr lang="en-US" b="1" i="0" dirty="0">
                <a:effectLst/>
                <a:latin typeface="Calibri" panose="020F0502020204030204" pitchFamily="34" charset="0"/>
                <a:cs typeface="Calibri" panose="020F0502020204030204" pitchFamily="34" charset="0"/>
              </a:rPr>
              <a:t>tripinnate </a:t>
            </a:r>
            <a:r>
              <a:rPr lang="en-US" b="0" i="0" dirty="0">
                <a:effectLst/>
                <a:latin typeface="Calibri" panose="020F0502020204030204" pitchFamily="34" charset="0"/>
                <a:cs typeface="Calibri" panose="020F0502020204030204" pitchFamily="34" charset="0"/>
              </a:rPr>
              <a:t>– single leaflets of the </a:t>
            </a:r>
            <a:r>
              <a:rPr lang="en-US" b="0" i="0" dirty="0" err="1">
                <a:effectLst/>
                <a:latin typeface="Calibri" panose="020F0502020204030204" pitchFamily="34" charset="0"/>
                <a:cs typeface="Calibri" panose="020F0502020204030204" pitchFamily="34" charset="0"/>
              </a:rPr>
              <a:t>unipinnate</a:t>
            </a:r>
            <a:r>
              <a:rPr lang="en-US" b="0" i="0" dirty="0">
                <a:effectLst/>
                <a:latin typeface="Calibri" panose="020F0502020204030204" pitchFamily="34" charset="0"/>
                <a:cs typeface="Calibri" panose="020F0502020204030204" pitchFamily="34" charset="0"/>
              </a:rPr>
              <a:t> leaf gets replaced with bipinnate leaves (Moringa oleifera)</a:t>
            </a:r>
          </a:p>
          <a:p>
            <a:pPr algn="l"/>
            <a:r>
              <a:rPr lang="en-US" b="0" dirty="0">
                <a:effectLst/>
                <a:latin typeface="Calibri" panose="020F0502020204030204" pitchFamily="34" charset="0"/>
                <a:cs typeface="Calibri" panose="020F0502020204030204" pitchFamily="34" charset="0"/>
              </a:rPr>
              <a:t>Examples: </a:t>
            </a:r>
            <a:r>
              <a:rPr lang="en-US" b="0" i="1" dirty="0" err="1">
                <a:effectLst/>
                <a:latin typeface="Calibri" panose="020F0502020204030204" pitchFamily="34" charset="0"/>
                <a:cs typeface="Calibri" panose="020F0502020204030204" pitchFamily="34" charset="0"/>
              </a:rPr>
              <a:t>Azadirachta</a:t>
            </a:r>
            <a:r>
              <a:rPr lang="en-US" b="0" i="1" dirty="0">
                <a:effectLst/>
                <a:latin typeface="Calibri" panose="020F0502020204030204" pitchFamily="34" charset="0"/>
                <a:cs typeface="Calibri" panose="020F0502020204030204" pitchFamily="34" charset="0"/>
              </a:rPr>
              <a:t> indica</a:t>
            </a:r>
            <a:r>
              <a:rPr lang="en-US" b="0" dirty="0">
                <a:effectLst/>
                <a:latin typeface="Calibri" panose="020F0502020204030204" pitchFamily="34" charset="0"/>
                <a:cs typeface="Calibri" panose="020F0502020204030204" pitchFamily="34" charset="0"/>
              </a:rPr>
              <a:t> (</a:t>
            </a:r>
            <a:r>
              <a:rPr lang="en-US" b="0" dirty="0" err="1">
                <a:effectLst/>
                <a:latin typeface="Calibri" panose="020F0502020204030204" pitchFamily="34" charset="0"/>
                <a:cs typeface="Calibri" panose="020F0502020204030204" pitchFamily="34" charset="0"/>
              </a:rPr>
              <a:t>unipinnate</a:t>
            </a:r>
            <a:r>
              <a:rPr lang="en-US" b="0" dirty="0">
                <a:effectLst/>
                <a:latin typeface="Calibri" panose="020F0502020204030204" pitchFamily="34" charset="0"/>
                <a:cs typeface="Calibri" panose="020F0502020204030204" pitchFamily="34" charset="0"/>
              </a:rPr>
              <a:t>), </a:t>
            </a:r>
            <a:r>
              <a:rPr lang="en-US" b="0" i="1" dirty="0">
                <a:effectLst/>
                <a:latin typeface="Calibri" panose="020F0502020204030204" pitchFamily="34" charset="0"/>
                <a:cs typeface="Calibri" panose="020F0502020204030204" pitchFamily="34" charset="0"/>
              </a:rPr>
              <a:t>Mimosa </a:t>
            </a:r>
            <a:r>
              <a:rPr lang="en-US" b="0" i="1" dirty="0" err="1">
                <a:effectLst/>
                <a:latin typeface="Calibri" panose="020F0502020204030204" pitchFamily="34" charset="0"/>
                <a:cs typeface="Calibri" panose="020F0502020204030204" pitchFamily="34" charset="0"/>
              </a:rPr>
              <a:t>pudica</a:t>
            </a:r>
            <a:r>
              <a:rPr lang="en-US" b="0" dirty="0">
                <a:effectLst/>
                <a:latin typeface="Calibri" panose="020F0502020204030204" pitchFamily="34" charset="0"/>
                <a:cs typeface="Calibri" panose="020F0502020204030204" pitchFamily="34" charset="0"/>
              </a:rPr>
              <a:t> (bipinnate) and, </a:t>
            </a:r>
            <a:r>
              <a:rPr lang="en-US" b="0" i="1" dirty="0">
                <a:effectLst/>
                <a:latin typeface="Calibri" panose="020F0502020204030204" pitchFamily="34" charset="0"/>
                <a:cs typeface="Calibri" panose="020F0502020204030204" pitchFamily="34" charset="0"/>
              </a:rPr>
              <a:t>Moringa oleifera</a:t>
            </a:r>
            <a:r>
              <a:rPr lang="en-US" b="0" dirty="0">
                <a:effectLst/>
                <a:latin typeface="Calibri" panose="020F0502020204030204" pitchFamily="34" charset="0"/>
                <a:cs typeface="Calibri" panose="020F0502020204030204" pitchFamily="34" charset="0"/>
              </a:rPr>
              <a:t> (tripinnate).</a:t>
            </a:r>
          </a:p>
          <a:p>
            <a:endParaRPr lang="ru-RU" dirty="0"/>
          </a:p>
        </p:txBody>
      </p:sp>
    </p:spTree>
    <p:extLst>
      <p:ext uri="{BB962C8B-B14F-4D97-AF65-F5344CB8AC3E}">
        <p14:creationId xmlns:p14="http://schemas.microsoft.com/office/powerpoint/2010/main" val="3973940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C929298-88C7-9191-FFBB-687D3DCC2CBC}"/>
              </a:ext>
            </a:extLst>
          </p:cNvPr>
          <p:cNvSpPr>
            <a:spLocks noGrp="1"/>
          </p:cNvSpPr>
          <p:nvPr>
            <p:ph idx="1"/>
          </p:nvPr>
        </p:nvSpPr>
        <p:spPr>
          <a:xfrm>
            <a:off x="838200" y="718719"/>
            <a:ext cx="10515600" cy="5585827"/>
          </a:xfrm>
        </p:spPr>
        <p:txBody>
          <a:bodyPr>
            <a:normAutofit fontScale="92500" lnSpcReduction="10000"/>
          </a:bodyPr>
          <a:lstStyle/>
          <a:p>
            <a:pPr marL="0" indent="0" algn="l">
              <a:buNone/>
            </a:pPr>
            <a:r>
              <a:rPr lang="en-US" b="0" dirty="0">
                <a:effectLst/>
                <a:latin typeface="Calibri" panose="020F0502020204030204" pitchFamily="34" charset="0"/>
                <a:cs typeface="Calibri" panose="020F0502020204030204" pitchFamily="34" charset="0"/>
              </a:rPr>
              <a:t>b) </a:t>
            </a:r>
            <a:r>
              <a:rPr lang="en-US" b="1" u="sng" strike="noStrik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Palmately Compound Leaf</a:t>
            </a:r>
            <a:endParaRPr lang="en-US"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l"/>
            <a:r>
              <a:rPr lang="en-US" b="0" dirty="0">
                <a:effectLst/>
                <a:latin typeface="Calibri" panose="020F0502020204030204" pitchFamily="34" charset="0"/>
                <a:cs typeface="Calibri" panose="020F0502020204030204" pitchFamily="34" charset="0"/>
              </a:rPr>
              <a:t>They are leaflets radiating outwards from the end of the petiole, similar to fingers of the palm of our hands.</a:t>
            </a:r>
          </a:p>
          <a:p>
            <a:pPr marL="0" indent="0" algn="l">
              <a:buNone/>
            </a:pPr>
            <a:r>
              <a:rPr lang="en-US" b="0" dirty="0">
                <a:effectLst/>
                <a:latin typeface="Calibri" panose="020F0502020204030204" pitchFamily="34" charset="0"/>
                <a:cs typeface="Calibri" panose="020F0502020204030204" pitchFamily="34" charset="0"/>
              </a:rPr>
              <a:t>Based on the number of leaflets, the palmately compound leaf is categorized into the following types:</a:t>
            </a:r>
          </a:p>
          <a:p>
            <a:pPr algn="l" fontAlgn="base">
              <a:buFont typeface="Arial" panose="020B0604020202020204" pitchFamily="34" charset="0"/>
              <a:buChar char="•"/>
            </a:pPr>
            <a:r>
              <a:rPr lang="en-US" b="1" i="0" dirty="0">
                <a:effectLst/>
                <a:latin typeface="Calibri" panose="020F0502020204030204" pitchFamily="34" charset="0"/>
                <a:cs typeface="Calibri" panose="020F0502020204030204" pitchFamily="34" charset="0"/>
              </a:rPr>
              <a:t>unifoliate</a:t>
            </a:r>
            <a:r>
              <a:rPr lang="en-US" b="0" i="0" dirty="0">
                <a:effectLst/>
                <a:latin typeface="Calibri" panose="020F0502020204030204" pitchFamily="34" charset="0"/>
                <a:cs typeface="Calibri" panose="020F0502020204030204" pitchFamily="34" charset="0"/>
              </a:rPr>
              <a:t> – one leaflet</a:t>
            </a:r>
          </a:p>
          <a:p>
            <a:pPr algn="l" fontAlgn="base">
              <a:buFont typeface="Arial" panose="020B0604020202020204" pitchFamily="34" charset="0"/>
              <a:buChar char="•"/>
            </a:pPr>
            <a:r>
              <a:rPr lang="en-US" b="1" i="0" dirty="0">
                <a:effectLst/>
                <a:latin typeface="Calibri" panose="020F0502020204030204" pitchFamily="34" charset="0"/>
                <a:cs typeface="Calibri" panose="020F0502020204030204" pitchFamily="34" charset="0"/>
              </a:rPr>
              <a:t>bifoliate</a:t>
            </a:r>
            <a:r>
              <a:rPr lang="en-US" b="0" i="0" dirty="0">
                <a:effectLst/>
                <a:latin typeface="Calibri" panose="020F0502020204030204" pitchFamily="34" charset="0"/>
                <a:cs typeface="Calibri" panose="020F0502020204030204" pitchFamily="34" charset="0"/>
              </a:rPr>
              <a:t>  – two leaflets</a:t>
            </a:r>
          </a:p>
          <a:p>
            <a:pPr algn="l" fontAlgn="base">
              <a:buFont typeface="Arial" panose="020B0604020202020204" pitchFamily="34" charset="0"/>
              <a:buChar char="•"/>
            </a:pPr>
            <a:r>
              <a:rPr lang="en-US" b="1" i="0" dirty="0">
                <a:effectLst/>
                <a:latin typeface="Calibri" panose="020F0502020204030204" pitchFamily="34" charset="0"/>
                <a:cs typeface="Calibri" panose="020F0502020204030204" pitchFamily="34" charset="0"/>
              </a:rPr>
              <a:t>trifoliate</a:t>
            </a:r>
            <a:r>
              <a:rPr lang="en-US" b="0" i="0" dirty="0">
                <a:effectLst/>
                <a:latin typeface="Calibri" panose="020F0502020204030204" pitchFamily="34" charset="0"/>
                <a:cs typeface="Calibri" panose="020F0502020204030204" pitchFamily="34" charset="0"/>
              </a:rPr>
              <a:t> – three leaflets</a:t>
            </a:r>
          </a:p>
          <a:p>
            <a:pPr algn="l" fontAlgn="base">
              <a:buFont typeface="Arial" panose="020B0604020202020204" pitchFamily="34" charset="0"/>
              <a:buChar char="•"/>
            </a:pPr>
            <a:r>
              <a:rPr lang="en-US" b="1" i="0" dirty="0">
                <a:effectLst/>
                <a:latin typeface="Calibri" panose="020F0502020204030204" pitchFamily="34" charset="0"/>
                <a:cs typeface="Calibri" panose="020F0502020204030204" pitchFamily="34" charset="0"/>
              </a:rPr>
              <a:t>quadrifoliate</a:t>
            </a:r>
            <a:r>
              <a:rPr lang="en-US" b="0" i="0" dirty="0">
                <a:effectLst/>
                <a:latin typeface="Calibri" panose="020F0502020204030204" pitchFamily="34" charset="0"/>
                <a:cs typeface="Calibri" panose="020F0502020204030204" pitchFamily="34" charset="0"/>
              </a:rPr>
              <a:t> – four leaflets</a:t>
            </a:r>
          </a:p>
          <a:p>
            <a:pPr algn="l" fontAlgn="base">
              <a:buFont typeface="Arial" panose="020B0604020202020204" pitchFamily="34" charset="0"/>
              <a:buChar char="•"/>
            </a:pPr>
            <a:r>
              <a:rPr lang="en-US" b="1" i="0" dirty="0">
                <a:effectLst/>
                <a:latin typeface="Calibri" panose="020F0502020204030204" pitchFamily="34" charset="0"/>
                <a:cs typeface="Calibri" panose="020F0502020204030204" pitchFamily="34" charset="0"/>
              </a:rPr>
              <a:t>multifoliate </a:t>
            </a:r>
            <a:r>
              <a:rPr lang="en-US" b="0" i="0" dirty="0">
                <a:effectLst/>
                <a:latin typeface="Calibri" panose="020F0502020204030204" pitchFamily="34" charset="0"/>
                <a:cs typeface="Calibri" panose="020F0502020204030204" pitchFamily="34" charset="0"/>
              </a:rPr>
              <a:t>– five or more leaflets</a:t>
            </a:r>
          </a:p>
          <a:p>
            <a:pPr algn="l"/>
            <a:r>
              <a:rPr lang="en-US" b="0" dirty="0">
                <a:effectLst/>
                <a:latin typeface="Calibri" panose="020F0502020204030204" pitchFamily="34" charset="0"/>
                <a:cs typeface="Calibri" panose="020F0502020204030204" pitchFamily="34" charset="0"/>
              </a:rPr>
              <a:t>Examples: </a:t>
            </a:r>
            <a:r>
              <a:rPr lang="en-US" b="0" i="1" dirty="0">
                <a:effectLst/>
                <a:latin typeface="Calibri" panose="020F0502020204030204" pitchFamily="34" charset="0"/>
                <a:cs typeface="Calibri" panose="020F0502020204030204" pitchFamily="34" charset="0"/>
              </a:rPr>
              <a:t>Citrus limon</a:t>
            </a:r>
            <a:r>
              <a:rPr lang="en-US" b="0" dirty="0">
                <a:effectLst/>
                <a:latin typeface="Calibri" panose="020F0502020204030204" pitchFamily="34" charset="0"/>
                <a:cs typeface="Calibri" panose="020F0502020204030204" pitchFamily="34" charset="0"/>
              </a:rPr>
              <a:t> (unifoliate), </a:t>
            </a:r>
            <a:r>
              <a:rPr lang="en-US" b="0" i="1" dirty="0">
                <a:effectLst/>
                <a:latin typeface="Calibri" panose="020F0502020204030204" pitchFamily="34" charset="0"/>
                <a:cs typeface="Calibri" panose="020F0502020204030204" pitchFamily="34" charset="0"/>
              </a:rPr>
              <a:t>Bauhinia </a:t>
            </a:r>
            <a:r>
              <a:rPr lang="en-US" b="0" i="1" dirty="0" err="1">
                <a:effectLst/>
                <a:latin typeface="Calibri" panose="020F0502020204030204" pitchFamily="34" charset="0"/>
                <a:cs typeface="Calibri" panose="020F0502020204030204" pitchFamily="34" charset="0"/>
              </a:rPr>
              <a:t>yunnanensis</a:t>
            </a:r>
            <a:r>
              <a:rPr lang="en-US" b="0" dirty="0">
                <a:effectLst/>
                <a:latin typeface="Calibri" panose="020F0502020204030204" pitchFamily="34" charset="0"/>
                <a:cs typeface="Calibri" panose="020F0502020204030204" pitchFamily="34" charset="0"/>
              </a:rPr>
              <a:t> (bifoliate), </a:t>
            </a:r>
            <a:r>
              <a:rPr lang="en-US" b="0" i="1" dirty="0">
                <a:effectLst/>
                <a:latin typeface="Calibri" panose="020F0502020204030204" pitchFamily="34" charset="0"/>
                <a:cs typeface="Calibri" panose="020F0502020204030204" pitchFamily="34" charset="0"/>
              </a:rPr>
              <a:t>Acer </a:t>
            </a:r>
            <a:r>
              <a:rPr lang="en-US" b="0" i="1" dirty="0" err="1">
                <a:effectLst/>
                <a:latin typeface="Calibri" panose="020F0502020204030204" pitchFamily="34" charset="0"/>
                <a:cs typeface="Calibri" panose="020F0502020204030204" pitchFamily="34" charset="0"/>
              </a:rPr>
              <a:t>cissifolium</a:t>
            </a:r>
            <a:r>
              <a:rPr lang="en-US" b="0" dirty="0">
                <a:effectLst/>
                <a:latin typeface="Calibri" panose="020F0502020204030204" pitchFamily="34" charset="0"/>
                <a:cs typeface="Calibri" panose="020F0502020204030204" pitchFamily="34" charset="0"/>
              </a:rPr>
              <a:t> (trifoliate), Oxalis (quadrifoliate) and, Umbrella </a:t>
            </a:r>
            <a:r>
              <a:rPr lang="en-US" b="0" u="none" strike="noStrike"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plant</a:t>
            </a:r>
            <a:r>
              <a:rPr lang="en-US" b="0" dirty="0">
                <a:effectLst/>
                <a:latin typeface="Calibri" panose="020F0502020204030204" pitchFamily="34" charset="0"/>
                <a:cs typeface="Calibri" panose="020F0502020204030204" pitchFamily="34" charset="0"/>
              </a:rPr>
              <a:t> (multifoliate).</a:t>
            </a:r>
          </a:p>
          <a:p>
            <a:endParaRPr lang="ru-RU" dirty="0"/>
          </a:p>
        </p:txBody>
      </p:sp>
    </p:spTree>
    <p:extLst>
      <p:ext uri="{BB962C8B-B14F-4D97-AF65-F5344CB8AC3E}">
        <p14:creationId xmlns:p14="http://schemas.microsoft.com/office/powerpoint/2010/main" val="120871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B54EF0-1842-4CCC-A1F8-216C42234EB4}"/>
              </a:ext>
            </a:extLst>
          </p:cNvPr>
          <p:cNvSpPr>
            <a:spLocks noGrp="1"/>
          </p:cNvSpPr>
          <p:nvPr>
            <p:ph type="title"/>
          </p:nvPr>
        </p:nvSpPr>
        <p:spPr/>
        <p:txBody>
          <a:bodyPr/>
          <a:lstStyle/>
          <a:p>
            <a:r>
              <a:rPr lang="en-US" b="1" i="0" dirty="0">
                <a:solidFill>
                  <a:srgbClr val="444444"/>
                </a:solidFill>
                <a:effectLst/>
                <a:latin typeface="Poppins"/>
              </a:rPr>
              <a:t>Venation</a:t>
            </a:r>
            <a:br>
              <a:rPr lang="en-US" b="1" i="0" dirty="0">
                <a:solidFill>
                  <a:srgbClr val="444444"/>
                </a:solidFill>
                <a:effectLst/>
                <a:latin typeface="Poppins"/>
              </a:rPr>
            </a:br>
            <a:endParaRPr lang="ru-KZ" dirty="0"/>
          </a:p>
        </p:txBody>
      </p:sp>
      <p:sp>
        <p:nvSpPr>
          <p:cNvPr id="3" name="Объект 2">
            <a:extLst>
              <a:ext uri="{FF2B5EF4-FFF2-40B4-BE49-F238E27FC236}">
                <a16:creationId xmlns:a16="http://schemas.microsoft.com/office/drawing/2014/main" id="{C3E6CCB1-2685-4229-A72A-2A1FCDAFD32E}"/>
              </a:ext>
            </a:extLst>
          </p:cNvPr>
          <p:cNvSpPr>
            <a:spLocks noGrp="1"/>
          </p:cNvSpPr>
          <p:nvPr>
            <p:ph idx="1"/>
          </p:nvPr>
        </p:nvSpPr>
        <p:spPr>
          <a:xfrm>
            <a:off x="696798" y="1184603"/>
            <a:ext cx="7315986" cy="5084222"/>
          </a:xfrm>
        </p:spPr>
        <p:txBody>
          <a:bodyPr>
            <a:normAutofit fontScale="92500"/>
          </a:bodyPr>
          <a:lstStyle/>
          <a:p>
            <a:pPr algn="just"/>
            <a:r>
              <a:rPr lang="en-US" b="0" i="0" dirty="0">
                <a:effectLst/>
                <a:latin typeface="Poppins"/>
              </a:rPr>
              <a:t>Venation is defined as the arrangement of veins and the veinlets in the leaves. Different plants show different types of venation. Generally, there are two types of venation:</a:t>
            </a:r>
          </a:p>
          <a:p>
            <a:pPr algn="just">
              <a:buFont typeface="Arial" panose="020B0604020202020204" pitchFamily="34" charset="0"/>
              <a:buChar char="•"/>
            </a:pPr>
            <a:r>
              <a:rPr lang="en-US" b="1" i="0" dirty="0">
                <a:effectLst/>
                <a:latin typeface="Poppins"/>
              </a:rPr>
              <a:t>Reticulate venation:</a:t>
            </a:r>
            <a:r>
              <a:rPr lang="en-US" b="0" i="0" dirty="0">
                <a:effectLst/>
                <a:latin typeface="Poppins"/>
              </a:rPr>
              <a:t> In a reticulate venation, the veinlets are randomly arranged and form a complex network of veinlets. Ex: Dicotyledonous plants like a rose plant.</a:t>
            </a:r>
          </a:p>
          <a:p>
            <a:pPr algn="just"/>
            <a:r>
              <a:rPr lang="en-US" b="1" i="0" dirty="0">
                <a:effectLst/>
                <a:latin typeface="Poppins"/>
              </a:rPr>
              <a:t>Parallel venation:</a:t>
            </a:r>
            <a:r>
              <a:rPr lang="en-US" b="0" i="0" dirty="0">
                <a:effectLst/>
                <a:latin typeface="Poppins"/>
              </a:rPr>
              <a:t> In a parallel venation, the veinlets run parallel to each other. Ex: In monocotyledons like paddy.</a:t>
            </a:r>
          </a:p>
          <a:p>
            <a:pPr algn="just">
              <a:buFont typeface="Arial" panose="020B0604020202020204" pitchFamily="34" charset="0"/>
              <a:buChar char="•"/>
            </a:pPr>
            <a:endParaRPr lang="en-US" b="0" i="0" dirty="0">
              <a:solidFill>
                <a:srgbClr val="444444"/>
              </a:solidFill>
              <a:effectLst/>
              <a:latin typeface="Poppins"/>
            </a:endParaRPr>
          </a:p>
          <a:p>
            <a:endParaRPr lang="ru-KZ" dirty="0"/>
          </a:p>
        </p:txBody>
      </p:sp>
      <p:pic>
        <p:nvPicPr>
          <p:cNvPr id="2053" name="Picture 5" descr="Reticulate venation">
            <a:extLst>
              <a:ext uri="{FF2B5EF4-FFF2-40B4-BE49-F238E27FC236}">
                <a16:creationId xmlns:a16="http://schemas.microsoft.com/office/drawing/2014/main" id="{CF9F82C1-2950-41A0-A57E-01E6A1BB2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1729" y="261938"/>
            <a:ext cx="2143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arallel venation">
            <a:extLst>
              <a:ext uri="{FF2B5EF4-FFF2-40B4-BE49-F238E27FC236}">
                <a16:creationId xmlns:a16="http://schemas.microsoft.com/office/drawing/2014/main" id="{37EAEB7A-0D7A-4110-9A2E-004E83B8B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7479" y="3635375"/>
            <a:ext cx="1857375"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8FE00FD-073A-4FF0-921B-C462A34E12A1}"/>
              </a:ext>
            </a:extLst>
          </p:cNvPr>
          <p:cNvSpPr txBox="1"/>
          <p:nvPr/>
        </p:nvSpPr>
        <p:spPr>
          <a:xfrm>
            <a:off x="8897479" y="3192740"/>
            <a:ext cx="3419573" cy="369332"/>
          </a:xfrm>
          <a:prstGeom prst="rect">
            <a:avLst/>
          </a:prstGeom>
          <a:noFill/>
        </p:spPr>
        <p:txBody>
          <a:bodyPr wrap="square">
            <a:spAutoFit/>
          </a:bodyPr>
          <a:lstStyle/>
          <a:p>
            <a:r>
              <a:rPr lang="en-US" b="1" i="0" dirty="0">
                <a:solidFill>
                  <a:srgbClr val="444444"/>
                </a:solidFill>
                <a:effectLst/>
                <a:latin typeface="Poppins"/>
              </a:rPr>
              <a:t>Reticulate venation</a:t>
            </a:r>
            <a:endParaRPr lang="ru-KZ" dirty="0"/>
          </a:p>
        </p:txBody>
      </p:sp>
      <p:sp>
        <p:nvSpPr>
          <p:cNvPr id="12" name="TextBox 11">
            <a:extLst>
              <a:ext uri="{FF2B5EF4-FFF2-40B4-BE49-F238E27FC236}">
                <a16:creationId xmlns:a16="http://schemas.microsoft.com/office/drawing/2014/main" id="{032FDC00-9A6D-4C85-B761-5B78DFCBAD09}"/>
              </a:ext>
            </a:extLst>
          </p:cNvPr>
          <p:cNvSpPr txBox="1"/>
          <p:nvPr/>
        </p:nvSpPr>
        <p:spPr>
          <a:xfrm>
            <a:off x="8971960" y="6488668"/>
            <a:ext cx="6160416" cy="369332"/>
          </a:xfrm>
          <a:prstGeom prst="rect">
            <a:avLst/>
          </a:prstGeom>
          <a:noFill/>
        </p:spPr>
        <p:txBody>
          <a:bodyPr wrap="square">
            <a:spAutoFit/>
          </a:bodyPr>
          <a:lstStyle/>
          <a:p>
            <a:r>
              <a:rPr lang="en-US" b="1" i="0" dirty="0">
                <a:solidFill>
                  <a:srgbClr val="444444"/>
                </a:solidFill>
                <a:effectLst/>
                <a:latin typeface="Poppins"/>
              </a:rPr>
              <a:t>Parallel venation:</a:t>
            </a:r>
            <a:r>
              <a:rPr lang="en-US" b="0" i="0" dirty="0">
                <a:solidFill>
                  <a:srgbClr val="444444"/>
                </a:solidFill>
                <a:effectLst/>
                <a:latin typeface="Poppins"/>
              </a:rPr>
              <a:t> </a:t>
            </a:r>
            <a:endParaRPr lang="ru-KZ" dirty="0"/>
          </a:p>
        </p:txBody>
      </p:sp>
    </p:spTree>
    <p:extLst>
      <p:ext uri="{BB962C8B-B14F-4D97-AF65-F5344CB8AC3E}">
        <p14:creationId xmlns:p14="http://schemas.microsoft.com/office/powerpoint/2010/main" val="1097227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A8136C0-6F16-C9C9-302D-8AA431F4C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61925"/>
            <a:ext cx="8572500" cy="653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81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33EB42-C258-1CDD-61B0-E24D2CBB7371}"/>
              </a:ext>
            </a:extLst>
          </p:cNvPr>
          <p:cNvSpPr>
            <a:spLocks noGrp="1"/>
          </p:cNvSpPr>
          <p:nvPr>
            <p:ph type="title"/>
          </p:nvPr>
        </p:nvSpPr>
        <p:spPr>
          <a:xfrm>
            <a:off x="6332706" y="365125"/>
            <a:ext cx="5021094" cy="1325563"/>
          </a:xfrm>
        </p:spPr>
        <p:txBody>
          <a:bodyPr>
            <a:normAutofit fontScale="90000"/>
          </a:bodyPr>
          <a:lstStyle/>
          <a:p>
            <a:r>
              <a:rPr lang="en-US" dirty="0"/>
              <a:t>Functions of Vegetative Plant Organs</a:t>
            </a:r>
            <a:endParaRPr lang="kk-KZ" dirty="0"/>
          </a:p>
        </p:txBody>
      </p:sp>
      <p:sp>
        <p:nvSpPr>
          <p:cNvPr id="4" name="TextBox 3">
            <a:extLst>
              <a:ext uri="{FF2B5EF4-FFF2-40B4-BE49-F238E27FC236}">
                <a16:creationId xmlns:a16="http://schemas.microsoft.com/office/drawing/2014/main" id="{B1C91861-61C7-317D-8A46-127CF5A52203}"/>
              </a:ext>
            </a:extLst>
          </p:cNvPr>
          <p:cNvSpPr txBox="1"/>
          <p:nvPr/>
        </p:nvSpPr>
        <p:spPr>
          <a:xfrm>
            <a:off x="6207125" y="1672672"/>
            <a:ext cx="5738441" cy="4016484"/>
          </a:xfrm>
          <a:prstGeom prst="rect">
            <a:avLst/>
          </a:prstGeom>
          <a:noFill/>
        </p:spPr>
        <p:txBody>
          <a:bodyPr wrap="square">
            <a:spAutoFit/>
          </a:bodyPr>
          <a:lstStyle/>
          <a:p>
            <a:r>
              <a:rPr lang="en-US" sz="1700" b="1" dirty="0"/>
              <a:t>1. Roots</a:t>
            </a:r>
          </a:p>
          <a:p>
            <a:pPr>
              <a:buFont typeface="Arial" panose="020B0604020202020204" pitchFamily="34" charset="0"/>
              <a:buChar char="•"/>
            </a:pPr>
            <a:r>
              <a:rPr lang="en-US" sz="1700" b="1" dirty="0"/>
              <a:t>Anchor the plant</a:t>
            </a:r>
            <a:r>
              <a:rPr lang="en-US" sz="1700" dirty="0"/>
              <a:t> to the soil for stability.</a:t>
            </a:r>
          </a:p>
          <a:p>
            <a:pPr>
              <a:buFont typeface="Arial" panose="020B0604020202020204" pitchFamily="34" charset="0"/>
              <a:buChar char="•"/>
            </a:pPr>
            <a:r>
              <a:rPr lang="en-US" sz="1700" b="1" dirty="0"/>
              <a:t>Absorb water and nutrients</a:t>
            </a:r>
            <a:r>
              <a:rPr lang="en-US" sz="1700" dirty="0"/>
              <a:t> from the soil.</a:t>
            </a:r>
          </a:p>
          <a:p>
            <a:pPr>
              <a:buFont typeface="Arial" panose="020B0604020202020204" pitchFamily="34" charset="0"/>
              <a:buChar char="•"/>
            </a:pPr>
            <a:r>
              <a:rPr lang="en-US" sz="1700" b="1" dirty="0"/>
              <a:t>Store food and energy</a:t>
            </a:r>
            <a:r>
              <a:rPr lang="en-US" sz="1700" dirty="0"/>
              <a:t> (e.g., in tubers or roots like carrots).</a:t>
            </a:r>
          </a:p>
          <a:p>
            <a:r>
              <a:rPr lang="en-US" sz="1700" b="1" dirty="0"/>
              <a:t>2. Stems</a:t>
            </a:r>
          </a:p>
          <a:p>
            <a:pPr>
              <a:buFont typeface="Arial" panose="020B0604020202020204" pitchFamily="34" charset="0"/>
              <a:buChar char="•"/>
            </a:pPr>
            <a:r>
              <a:rPr lang="en-US" sz="1700" b="1" dirty="0"/>
              <a:t>Support the plant</a:t>
            </a:r>
            <a:r>
              <a:rPr lang="en-US" sz="1700" dirty="0"/>
              <a:t> and elevate leaves, flowers, and fruits.</a:t>
            </a:r>
          </a:p>
          <a:p>
            <a:pPr>
              <a:buFont typeface="Arial" panose="020B0604020202020204" pitchFamily="34" charset="0"/>
              <a:buChar char="•"/>
            </a:pPr>
            <a:r>
              <a:rPr lang="en-US" sz="1700" b="1" dirty="0"/>
              <a:t>Transport water, minerals, and nutrients</a:t>
            </a:r>
            <a:r>
              <a:rPr lang="en-US" sz="1700" dirty="0"/>
              <a:t> between roots and leaves.</a:t>
            </a:r>
          </a:p>
          <a:p>
            <a:pPr>
              <a:buFont typeface="Arial" panose="020B0604020202020204" pitchFamily="34" charset="0"/>
              <a:buChar char="•"/>
            </a:pPr>
            <a:r>
              <a:rPr lang="en-US" sz="1700" b="1" dirty="0"/>
              <a:t>Store nutrients</a:t>
            </a:r>
            <a:r>
              <a:rPr lang="en-US" sz="1700" dirty="0"/>
              <a:t> in some plants (e.g., in cactus stems).</a:t>
            </a:r>
          </a:p>
          <a:p>
            <a:r>
              <a:rPr lang="en-US" sz="1700" b="1" dirty="0"/>
              <a:t>3. Leaves</a:t>
            </a:r>
          </a:p>
          <a:p>
            <a:pPr>
              <a:buFont typeface="Arial" panose="020B0604020202020204" pitchFamily="34" charset="0"/>
              <a:buChar char="•"/>
            </a:pPr>
            <a:r>
              <a:rPr lang="en-US" sz="1700" b="1" dirty="0"/>
              <a:t>Photosynthesis:</a:t>
            </a:r>
            <a:r>
              <a:rPr lang="en-US" sz="1700" dirty="0"/>
              <a:t> Convert light energy into chemical energy (glucose).</a:t>
            </a:r>
          </a:p>
          <a:p>
            <a:pPr>
              <a:buFont typeface="Arial" panose="020B0604020202020204" pitchFamily="34" charset="0"/>
              <a:buChar char="•"/>
            </a:pPr>
            <a:r>
              <a:rPr lang="en-US" sz="1700" b="1" dirty="0"/>
              <a:t>Gas exchange:</a:t>
            </a:r>
            <a:r>
              <a:rPr lang="en-US" sz="1700" dirty="0"/>
              <a:t> Facilitate the intake of CO₂ and release of O₂.</a:t>
            </a:r>
          </a:p>
          <a:p>
            <a:pPr>
              <a:buFont typeface="Arial" panose="020B0604020202020204" pitchFamily="34" charset="0"/>
              <a:buChar char="•"/>
            </a:pPr>
            <a:r>
              <a:rPr lang="en-US" sz="1700" b="1" dirty="0"/>
              <a:t>Transpiration:</a:t>
            </a:r>
            <a:r>
              <a:rPr lang="en-US" sz="1700" dirty="0"/>
              <a:t> Regulate water loss through stomata.</a:t>
            </a:r>
          </a:p>
        </p:txBody>
      </p:sp>
      <p:pic>
        <p:nvPicPr>
          <p:cNvPr id="2052" name="Picture 4" descr="Chapter 29. Plant Structure and Function: Moving Photosynthesis onto Land">
            <a:extLst>
              <a:ext uri="{FF2B5EF4-FFF2-40B4-BE49-F238E27FC236}">
                <a16:creationId xmlns:a16="http://schemas.microsoft.com/office/drawing/2014/main" id="{FA6B460B-3B72-84C3-5FE4-5C52632EC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7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888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14812-BAAA-FBAB-DF2F-3E745A4EEA6A}"/>
              </a:ext>
            </a:extLst>
          </p:cNvPr>
          <p:cNvSpPr>
            <a:spLocks noGrp="1"/>
          </p:cNvSpPr>
          <p:nvPr>
            <p:ph type="title"/>
          </p:nvPr>
        </p:nvSpPr>
        <p:spPr/>
        <p:txBody>
          <a:bodyPr/>
          <a:lstStyle/>
          <a:p>
            <a:endParaRPr lang="ru-RU"/>
          </a:p>
        </p:txBody>
      </p:sp>
      <p:pic>
        <p:nvPicPr>
          <p:cNvPr id="6146" name="Picture 2">
            <a:extLst>
              <a:ext uri="{FF2B5EF4-FFF2-40B4-BE49-F238E27FC236}">
                <a16:creationId xmlns:a16="http://schemas.microsoft.com/office/drawing/2014/main" id="{06FE7A19-4CCD-1D84-3CF9-12430077FF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69868" y="525295"/>
            <a:ext cx="6321632" cy="4769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BCA1F80-F02C-8605-B056-D46BEF858E6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0000"/>
          <a:stretch/>
        </p:blipFill>
        <p:spPr bwMode="auto">
          <a:xfrm>
            <a:off x="6394797" y="1209365"/>
            <a:ext cx="5627335" cy="424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516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56DB94-67A2-6892-4F13-DBEFBB16BBF1}"/>
              </a:ext>
            </a:extLst>
          </p:cNvPr>
          <p:cNvSpPr>
            <a:spLocks noGrp="1"/>
          </p:cNvSpPr>
          <p:nvPr>
            <p:ph type="title"/>
          </p:nvPr>
        </p:nvSpPr>
        <p:spPr>
          <a:xfrm>
            <a:off x="838200" y="87107"/>
            <a:ext cx="10515600" cy="1325563"/>
          </a:xfrm>
        </p:spPr>
        <p:txBody>
          <a:bodyPr>
            <a:normAutofit/>
          </a:bodyPr>
          <a:lstStyle/>
          <a:p>
            <a:r>
              <a:rPr lang="en-US" sz="3600" b="1" dirty="0">
                <a:latin typeface="Calibri" panose="020F0502020204030204" pitchFamily="34" charset="0"/>
                <a:cs typeface="Calibri" panose="020F0502020204030204" pitchFamily="34" charset="0"/>
              </a:rPr>
              <a:t>Characteristic according present or absent petiole</a:t>
            </a:r>
            <a:endParaRPr lang="ru-RU" sz="3600"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EB940D68-3B3F-0CF2-AC24-DAE73CCD4B54}"/>
              </a:ext>
            </a:extLst>
          </p:cNvPr>
          <p:cNvSpPr>
            <a:spLocks noGrp="1"/>
          </p:cNvSpPr>
          <p:nvPr>
            <p:ph idx="1"/>
          </p:nvPr>
        </p:nvSpPr>
        <p:spPr>
          <a:xfrm>
            <a:off x="838199" y="1253331"/>
            <a:ext cx="10515600" cy="4351338"/>
          </a:xfrm>
        </p:spPr>
        <p:txBody>
          <a:bodyPr/>
          <a:lstStyle/>
          <a:p>
            <a:pPr algn="l"/>
            <a:r>
              <a:rPr lang="en-US" sz="2400" b="0" i="0" dirty="0">
                <a:effectLst/>
                <a:latin typeface="Arial" panose="020B0604020202020204" pitchFamily="34" charset="0"/>
              </a:rPr>
              <a:t>Leaves which have a </a:t>
            </a:r>
            <a:r>
              <a:rPr lang="en-US" sz="2400" b="0" i="0" u="none" strike="noStrike" dirty="0">
                <a:effectLst/>
                <a:latin typeface="Arial" panose="020B0604020202020204" pitchFamily="34" charset="0"/>
              </a:rPr>
              <a:t>petiole</a:t>
            </a:r>
            <a:r>
              <a:rPr lang="en-US" sz="2400" b="0" i="0" dirty="0">
                <a:effectLst/>
                <a:latin typeface="Arial" panose="020B0604020202020204" pitchFamily="34" charset="0"/>
              </a:rPr>
              <a:t> (leaf stalk) are said to be </a:t>
            </a:r>
            <a:r>
              <a:rPr lang="en-US" sz="2400" b="1" i="1" dirty="0">
                <a:effectLst/>
                <a:latin typeface="Arial" panose="020B0604020202020204" pitchFamily="34" charset="0"/>
              </a:rPr>
              <a:t>petiolate</a:t>
            </a:r>
            <a:r>
              <a:rPr lang="en-US" sz="2400" b="1" i="0" dirty="0">
                <a:effectLst/>
                <a:latin typeface="Arial" panose="020B0604020202020204" pitchFamily="34" charset="0"/>
              </a:rPr>
              <a:t>.</a:t>
            </a:r>
          </a:p>
          <a:p>
            <a:pPr algn="l"/>
            <a:r>
              <a:rPr lang="en-US" sz="2400" b="1" i="1" u="none" strike="noStrike" dirty="0">
                <a:effectLst/>
                <a:latin typeface="Arial" panose="020B0604020202020204" pitchFamily="34" charset="0"/>
              </a:rPr>
              <a:t>Sessile</a:t>
            </a:r>
            <a:r>
              <a:rPr lang="en-US" sz="2400" b="0" i="0" dirty="0">
                <a:effectLst/>
                <a:latin typeface="Arial" panose="020B0604020202020204" pitchFamily="34" charset="0"/>
              </a:rPr>
              <a:t> (</a:t>
            </a:r>
            <a:r>
              <a:rPr lang="en-US" sz="2400" b="0" i="0" dirty="0" err="1">
                <a:effectLst/>
                <a:latin typeface="Arial" panose="020B0604020202020204" pitchFamily="34" charset="0"/>
              </a:rPr>
              <a:t>epetiolate</a:t>
            </a:r>
            <a:r>
              <a:rPr lang="en-US" sz="2400" b="0" i="0" dirty="0">
                <a:effectLst/>
                <a:latin typeface="Arial" panose="020B0604020202020204" pitchFamily="34" charset="0"/>
              </a:rPr>
              <a:t>) leaves have no petiole and the blade attaches directly to the stem</a:t>
            </a:r>
          </a:p>
          <a:p>
            <a:endParaRPr lang="ru-RU" dirty="0"/>
          </a:p>
        </p:txBody>
      </p:sp>
      <p:pic>
        <p:nvPicPr>
          <p:cNvPr id="6" name="Рисунок 5">
            <a:extLst>
              <a:ext uri="{FF2B5EF4-FFF2-40B4-BE49-F238E27FC236}">
                <a16:creationId xmlns:a16="http://schemas.microsoft.com/office/drawing/2014/main" id="{1568B9E7-027D-1346-9DA2-5DC70307B1B8}"/>
              </a:ext>
            </a:extLst>
          </p:cNvPr>
          <p:cNvPicPr>
            <a:picLocks noChangeAspect="1"/>
          </p:cNvPicPr>
          <p:nvPr/>
        </p:nvPicPr>
        <p:blipFill rotWithShape="1">
          <a:blip r:embed="rId2"/>
          <a:srcRect r="33367" b="18666"/>
          <a:stretch/>
        </p:blipFill>
        <p:spPr>
          <a:xfrm>
            <a:off x="1932040" y="2512514"/>
            <a:ext cx="7728154" cy="3928026"/>
          </a:xfrm>
          <a:prstGeom prst="rect">
            <a:avLst/>
          </a:prstGeom>
        </p:spPr>
      </p:pic>
      <p:sp>
        <p:nvSpPr>
          <p:cNvPr id="8" name="TextBox 7">
            <a:extLst>
              <a:ext uri="{FF2B5EF4-FFF2-40B4-BE49-F238E27FC236}">
                <a16:creationId xmlns:a16="http://schemas.microsoft.com/office/drawing/2014/main" id="{73A580D3-438D-4CDF-A5EC-D12F2DEA972F}"/>
              </a:ext>
            </a:extLst>
          </p:cNvPr>
          <p:cNvSpPr txBox="1"/>
          <p:nvPr/>
        </p:nvSpPr>
        <p:spPr>
          <a:xfrm>
            <a:off x="1353164" y="1043338"/>
            <a:ext cx="6098458" cy="369332"/>
          </a:xfrm>
          <a:prstGeom prst="rect">
            <a:avLst/>
          </a:prstGeom>
          <a:noFill/>
        </p:spPr>
        <p:txBody>
          <a:bodyPr wrap="square">
            <a:spAutoFit/>
          </a:bodyPr>
          <a:lstStyle/>
          <a:p>
            <a:pPr algn="l"/>
            <a:r>
              <a:rPr lang="en-US" b="0" i="0" dirty="0">
                <a:solidFill>
                  <a:srgbClr val="FFFFFF"/>
                </a:solidFill>
                <a:effectLst/>
                <a:latin typeface="Open Sans" panose="020B0606030504020204" pitchFamily="34" charset="0"/>
              </a:rPr>
              <a:t>Leaf attachment to stem</a:t>
            </a:r>
          </a:p>
        </p:txBody>
      </p:sp>
    </p:spTree>
    <p:extLst>
      <p:ext uri="{BB962C8B-B14F-4D97-AF65-F5344CB8AC3E}">
        <p14:creationId xmlns:p14="http://schemas.microsoft.com/office/powerpoint/2010/main" val="329625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f attachment to stem">
            <a:extLst>
              <a:ext uri="{FF2B5EF4-FFF2-40B4-BE49-F238E27FC236}">
                <a16:creationId xmlns:a16="http://schemas.microsoft.com/office/drawing/2014/main" id="{F4C5E4A9-658F-FCF8-20E3-CB942CDAA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58" y="283917"/>
            <a:ext cx="6238568" cy="58698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35C3D2-9BDC-AE56-0EB8-162659143E4F}"/>
              </a:ext>
            </a:extLst>
          </p:cNvPr>
          <p:cNvSpPr txBox="1"/>
          <p:nvPr/>
        </p:nvSpPr>
        <p:spPr>
          <a:xfrm>
            <a:off x="6944032" y="556578"/>
            <a:ext cx="4864510" cy="5324535"/>
          </a:xfrm>
          <a:prstGeom prst="rect">
            <a:avLst/>
          </a:prstGeom>
          <a:noFill/>
        </p:spPr>
        <p:txBody>
          <a:bodyPr wrap="square">
            <a:spAutoFit/>
          </a:bodyPr>
          <a:lstStyle/>
          <a:p>
            <a:pPr algn="l"/>
            <a:r>
              <a:rPr lang="en-US" sz="2000" b="1" i="0" dirty="0">
                <a:effectLst/>
                <a:latin typeface="Calibri" panose="020F0502020204030204" pitchFamily="34" charset="0"/>
                <a:cs typeface="Calibri" panose="020F0502020204030204" pitchFamily="34" charset="0"/>
              </a:rPr>
              <a:t>amplexicaul</a:t>
            </a:r>
            <a:r>
              <a:rPr lang="en-US" sz="2000" b="0" i="0" dirty="0">
                <a:effectLst/>
                <a:latin typeface="Calibri" panose="020F0502020204030204" pitchFamily="34" charset="0"/>
                <a:cs typeface="Calibri" panose="020F0502020204030204" pitchFamily="34" charset="0"/>
              </a:rPr>
              <a:t>: of a leaf base, stem-clasping.</a:t>
            </a:r>
          </a:p>
          <a:p>
            <a:pPr algn="l"/>
            <a:r>
              <a:rPr lang="en-US" sz="2000" b="1" i="0" dirty="0">
                <a:effectLst/>
                <a:latin typeface="Calibri" panose="020F0502020204030204" pitchFamily="34" charset="0"/>
                <a:cs typeface="Calibri" panose="020F0502020204030204" pitchFamily="34" charset="0"/>
              </a:rPr>
              <a:t>connate</a:t>
            </a:r>
            <a:r>
              <a:rPr lang="en-US" sz="2000" b="0" i="0" dirty="0">
                <a:effectLst/>
                <a:latin typeface="Calibri" panose="020F0502020204030204" pitchFamily="34" charset="0"/>
                <a:cs typeface="Calibri" panose="020F0502020204030204" pitchFamily="34" charset="0"/>
              </a:rPr>
              <a:t>: fused to another organ (or other organs) of the same kind. </a:t>
            </a:r>
            <a:r>
              <a:rPr lang="en-US" sz="2000" b="0" i="1" dirty="0">
                <a:effectLst/>
                <a:latin typeface="Calibri" panose="020F0502020204030204" pitchFamily="34" charset="0"/>
                <a:cs typeface="Calibri" panose="020F0502020204030204" pitchFamily="34" charset="0"/>
              </a:rPr>
              <a:t>cf.</a:t>
            </a:r>
            <a:r>
              <a:rPr lang="en-US" sz="2000" b="0" i="0" dirty="0">
                <a:effectLst/>
                <a:latin typeface="Calibri" panose="020F0502020204030204" pitchFamily="34" charset="0"/>
                <a:cs typeface="Calibri" panose="020F0502020204030204" pitchFamily="34" charset="0"/>
              </a:rPr>
              <a:t> </a:t>
            </a:r>
            <a:r>
              <a:rPr lang="en-US" sz="2000" b="1" i="0" dirty="0">
                <a:effectLst/>
                <a:latin typeface="Calibri" panose="020F0502020204030204" pitchFamily="34" charset="0"/>
                <a:cs typeface="Calibri" panose="020F0502020204030204" pitchFamily="34" charset="0"/>
              </a:rPr>
              <a:t>adnate</a:t>
            </a:r>
            <a:r>
              <a:rPr lang="en-US" sz="2000" b="0" i="0" dirty="0">
                <a:effectLst/>
                <a:latin typeface="Calibri" panose="020F0502020204030204" pitchFamily="34" charset="0"/>
                <a:cs typeface="Calibri" panose="020F0502020204030204" pitchFamily="34" charset="0"/>
              </a:rPr>
              <a:t>.</a:t>
            </a:r>
          </a:p>
          <a:p>
            <a:pPr algn="l"/>
            <a:r>
              <a:rPr lang="en-US" sz="2000" b="1" i="0" dirty="0">
                <a:effectLst/>
                <a:latin typeface="Calibri" panose="020F0502020204030204" pitchFamily="34" charset="0"/>
                <a:cs typeface="Calibri" panose="020F0502020204030204" pitchFamily="34" charset="0"/>
              </a:rPr>
              <a:t>peltate</a:t>
            </a:r>
            <a:r>
              <a:rPr lang="en-US" sz="2000" b="0" i="0" dirty="0">
                <a:effectLst/>
                <a:latin typeface="Calibri" panose="020F0502020204030204" pitchFamily="34" charset="0"/>
                <a:cs typeface="Calibri" panose="020F0502020204030204" pitchFamily="34" charset="0"/>
              </a:rPr>
              <a:t>: of a leaf, having the stalk attached to the lower surface of the blade, not to the margin (also applied, in the same sense, to other stalked structures).</a:t>
            </a:r>
          </a:p>
          <a:p>
            <a:pPr algn="l"/>
            <a:r>
              <a:rPr lang="en-US" sz="2000" b="1" i="0" dirty="0">
                <a:effectLst/>
                <a:latin typeface="Calibri" panose="020F0502020204030204" pitchFamily="34" charset="0"/>
                <a:cs typeface="Calibri" panose="020F0502020204030204" pitchFamily="34" charset="0"/>
              </a:rPr>
              <a:t>perfoliate</a:t>
            </a:r>
            <a:r>
              <a:rPr lang="en-US" sz="2000" b="0" i="0" dirty="0">
                <a:effectLst/>
                <a:latin typeface="Calibri" panose="020F0502020204030204" pitchFamily="34" charset="0"/>
                <a:cs typeface="Calibri" panose="020F0502020204030204" pitchFamily="34" charset="0"/>
              </a:rPr>
              <a:t>: of a sessile leaf or bract, having its base completely wrapped around the stem.</a:t>
            </a:r>
          </a:p>
          <a:p>
            <a:pPr algn="l"/>
            <a:r>
              <a:rPr lang="en-US" sz="2000" b="1" i="0" dirty="0">
                <a:effectLst/>
                <a:latin typeface="Calibri" panose="020F0502020204030204" pitchFamily="34" charset="0"/>
                <a:cs typeface="Calibri" panose="020F0502020204030204" pitchFamily="34" charset="0"/>
              </a:rPr>
              <a:t>sheath</a:t>
            </a:r>
            <a:r>
              <a:rPr lang="en-US" sz="2000" b="0" i="0" dirty="0">
                <a:effectLst/>
                <a:latin typeface="Calibri" panose="020F0502020204030204" pitchFamily="34" charset="0"/>
                <a:cs typeface="Calibri" panose="020F0502020204030204" pitchFamily="34" charset="0"/>
              </a:rPr>
              <a:t>: the lower portion of a grass leaf, clasping the stem; one of the wing-like extensions to the margins of the petiole which wrap around and enclose the stem; closed sheath: one in which the wings are fused to form a cylinder; open sheath: one with a slit on the side opposite to the lamina</a:t>
            </a:r>
            <a:r>
              <a:rPr lang="en-US" b="0" i="0" dirty="0">
                <a:solidFill>
                  <a:srgbClr val="434343"/>
                </a:solidFill>
                <a:effectLst/>
                <a:latin typeface="Libre Franklin" panose="020F0502020204030204" pitchFamily="2" charset="0"/>
              </a:rPr>
              <a:t>.</a:t>
            </a:r>
          </a:p>
        </p:txBody>
      </p:sp>
    </p:spTree>
    <p:extLst>
      <p:ext uri="{BB962C8B-B14F-4D97-AF65-F5344CB8AC3E}">
        <p14:creationId xmlns:p14="http://schemas.microsoft.com/office/powerpoint/2010/main" val="2748512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C3877E2-8AA2-17CF-8C01-A1815845E71D}"/>
              </a:ext>
            </a:extLst>
          </p:cNvPr>
          <p:cNvSpPr>
            <a:spLocks noGrp="1"/>
          </p:cNvSpPr>
          <p:nvPr>
            <p:ph idx="1"/>
          </p:nvPr>
        </p:nvSpPr>
        <p:spPr>
          <a:xfrm>
            <a:off x="-265471" y="1253331"/>
            <a:ext cx="4601497" cy="4351338"/>
          </a:xfrm>
        </p:spPr>
        <p:txBody>
          <a:bodyPr>
            <a:normAutofit/>
          </a:bodyPr>
          <a:lstStyle/>
          <a:p>
            <a:pPr marL="0" indent="0" algn="ctr">
              <a:lnSpc>
                <a:spcPct val="100000"/>
              </a:lnSpc>
              <a:spcBef>
                <a:spcPts val="0"/>
              </a:spcBef>
              <a:buNone/>
            </a:pPr>
            <a:r>
              <a:rPr lang="en-US" sz="3600" b="1" dirty="0">
                <a:latin typeface="Calibri" panose="020F0502020204030204" pitchFamily="34" charset="0"/>
                <a:cs typeface="Calibri" panose="020F0502020204030204" pitchFamily="34" charset="0"/>
              </a:rPr>
              <a:t>Diagram of venation</a:t>
            </a:r>
          </a:p>
          <a:p>
            <a:pPr marL="0" indent="0" algn="ctr">
              <a:lnSpc>
                <a:spcPct val="100000"/>
              </a:lnSpc>
              <a:spcBef>
                <a:spcPts val="0"/>
              </a:spcBef>
              <a:buNone/>
            </a:pPr>
            <a:r>
              <a:rPr lang="en-US" sz="3600" b="1" dirty="0">
                <a:latin typeface="Calibri" panose="020F0502020204030204" pitchFamily="34" charset="0"/>
                <a:cs typeface="Calibri" panose="020F0502020204030204" pitchFamily="34" charset="0"/>
              </a:rPr>
              <a:t> patterns</a:t>
            </a:r>
            <a:endParaRPr lang="ru-RU" sz="3600" b="1" dirty="0">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26CDA582-C151-4185-F488-B2C97D3B5588}"/>
              </a:ext>
            </a:extLst>
          </p:cNvPr>
          <p:cNvPicPr>
            <a:picLocks noChangeAspect="1"/>
          </p:cNvPicPr>
          <p:nvPr/>
        </p:nvPicPr>
        <p:blipFill rotWithShape="1">
          <a:blip r:embed="rId2"/>
          <a:srcRect l="21411" t="26609" r="36371" b="12455"/>
          <a:stretch/>
        </p:blipFill>
        <p:spPr>
          <a:xfrm>
            <a:off x="4144298" y="302709"/>
            <a:ext cx="7521676" cy="6156019"/>
          </a:xfrm>
          <a:prstGeom prst="rect">
            <a:avLst/>
          </a:prstGeom>
        </p:spPr>
      </p:pic>
    </p:spTree>
    <p:extLst>
      <p:ext uri="{BB962C8B-B14F-4D97-AF65-F5344CB8AC3E}">
        <p14:creationId xmlns:p14="http://schemas.microsoft.com/office/powerpoint/2010/main" val="3351460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D6393F-D4AA-31A0-9B36-76EB214929E0}"/>
              </a:ext>
            </a:extLst>
          </p:cNvPr>
          <p:cNvSpPr>
            <a:spLocks noGrp="1"/>
          </p:cNvSpPr>
          <p:nvPr>
            <p:ph type="title"/>
          </p:nvPr>
        </p:nvSpPr>
        <p:spPr>
          <a:xfrm>
            <a:off x="0" y="373114"/>
            <a:ext cx="10515600" cy="315912"/>
          </a:xfrm>
        </p:spPr>
        <p:txBody>
          <a:bodyPr>
            <a:noAutofit/>
          </a:bodyPr>
          <a:lstStyle/>
          <a:p>
            <a:pPr algn="ctr"/>
            <a:r>
              <a:rPr lang="en-US" sz="3600" b="1" dirty="0">
                <a:latin typeface="Calibri" panose="020F0502020204030204" pitchFamily="34" charset="0"/>
                <a:cs typeface="Calibri" panose="020F0502020204030204" pitchFamily="34" charset="0"/>
              </a:rPr>
              <a:t>Apex (Tips)</a:t>
            </a:r>
            <a:endParaRPr lang="ru-RU" sz="3600"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7C6D82A3-ED39-37EA-E110-1192C834A1D5}"/>
              </a:ext>
            </a:extLst>
          </p:cNvPr>
          <p:cNvSpPr>
            <a:spLocks noGrp="1"/>
          </p:cNvSpPr>
          <p:nvPr>
            <p:ph idx="1"/>
          </p:nvPr>
        </p:nvSpPr>
        <p:spPr/>
        <p:txBody>
          <a:bodyPr/>
          <a:lstStyle/>
          <a:p>
            <a:endParaRPr lang="ru-RU" dirty="0"/>
          </a:p>
        </p:txBody>
      </p:sp>
      <p:pic>
        <p:nvPicPr>
          <p:cNvPr id="10" name="Рисунок 9">
            <a:extLst>
              <a:ext uri="{FF2B5EF4-FFF2-40B4-BE49-F238E27FC236}">
                <a16:creationId xmlns:a16="http://schemas.microsoft.com/office/drawing/2014/main" id="{276814C6-D3AB-DA4D-1FD9-CF4DA54F5F2A}"/>
              </a:ext>
            </a:extLst>
          </p:cNvPr>
          <p:cNvPicPr>
            <a:picLocks noChangeAspect="1"/>
          </p:cNvPicPr>
          <p:nvPr/>
        </p:nvPicPr>
        <p:blipFill rotWithShape="1">
          <a:blip r:embed="rId2"/>
          <a:srcRect l="23588" t="29452" r="24758" b="13531"/>
          <a:stretch/>
        </p:blipFill>
        <p:spPr>
          <a:xfrm>
            <a:off x="1622323" y="804164"/>
            <a:ext cx="8657303" cy="5372799"/>
          </a:xfrm>
          <a:prstGeom prst="rect">
            <a:avLst/>
          </a:prstGeom>
        </p:spPr>
      </p:pic>
      <p:pic>
        <p:nvPicPr>
          <p:cNvPr id="10252" name="Picture 12">
            <a:extLst>
              <a:ext uri="{FF2B5EF4-FFF2-40B4-BE49-F238E27FC236}">
                <a16:creationId xmlns:a16="http://schemas.microsoft.com/office/drawing/2014/main" id="{3658B980-7FD8-7174-2437-47F59DDC3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53" name="Picture 13">
            <a:extLst>
              <a:ext uri="{FF2B5EF4-FFF2-40B4-BE49-F238E27FC236}">
                <a16:creationId xmlns:a16="http://schemas.microsoft.com/office/drawing/2014/main" id="{B6D036CC-366E-1418-5906-CFF04D73F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a:extLst>
              <a:ext uri="{FF2B5EF4-FFF2-40B4-BE49-F238E27FC236}">
                <a16:creationId xmlns:a16="http://schemas.microsoft.com/office/drawing/2014/main" id="{80513EDD-7725-6BD3-A14A-90097572D8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55" name="Picture 15">
            <a:extLst>
              <a:ext uri="{FF2B5EF4-FFF2-40B4-BE49-F238E27FC236}">
                <a16:creationId xmlns:a16="http://schemas.microsoft.com/office/drawing/2014/main" id="{91B0EA1F-87A9-4E8A-DA81-D303B087F1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a:extLst>
              <a:ext uri="{FF2B5EF4-FFF2-40B4-BE49-F238E27FC236}">
                <a16:creationId xmlns:a16="http://schemas.microsoft.com/office/drawing/2014/main" id="{CE9E9AE9-C504-9644-F3DA-0A14FBC067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57" name="Picture 17">
            <a:extLst>
              <a:ext uri="{FF2B5EF4-FFF2-40B4-BE49-F238E27FC236}">
                <a16:creationId xmlns:a16="http://schemas.microsoft.com/office/drawing/2014/main" id="{54B0B141-E7D0-C87F-1EEE-D86CE9F63D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a:extLst>
              <a:ext uri="{FF2B5EF4-FFF2-40B4-BE49-F238E27FC236}">
                <a16:creationId xmlns:a16="http://schemas.microsoft.com/office/drawing/2014/main" id="{72BF3A1F-940E-E9C3-D683-DC2AD85B43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59" name="Picture 19">
            <a:extLst>
              <a:ext uri="{FF2B5EF4-FFF2-40B4-BE49-F238E27FC236}">
                <a16:creationId xmlns:a16="http://schemas.microsoft.com/office/drawing/2014/main" id="{7FA747B0-3E96-ECED-8858-171832B5D2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a:extLst>
              <a:ext uri="{FF2B5EF4-FFF2-40B4-BE49-F238E27FC236}">
                <a16:creationId xmlns:a16="http://schemas.microsoft.com/office/drawing/2014/main" id="{629C2978-C710-19F6-110B-B2975840D5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609600" cy="3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4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6BBB60-C9ED-1CD3-4F9A-299862A5D0AF}"/>
              </a:ext>
            </a:extLst>
          </p:cNvPr>
          <p:cNvSpPr>
            <a:spLocks noGrp="1"/>
          </p:cNvSpPr>
          <p:nvPr>
            <p:ph type="title"/>
          </p:nvPr>
        </p:nvSpPr>
        <p:spPr>
          <a:xfrm>
            <a:off x="530941" y="361540"/>
            <a:ext cx="10515600" cy="1325563"/>
          </a:xfrm>
        </p:spPr>
        <p:txBody>
          <a:bodyPr/>
          <a:lstStyle/>
          <a:p>
            <a:r>
              <a:rPr lang="en-US" b="1" dirty="0">
                <a:latin typeface="Calibri" panose="020F0502020204030204" pitchFamily="34" charset="0"/>
                <a:cs typeface="Calibri" panose="020F0502020204030204" pitchFamily="34" charset="0"/>
              </a:rPr>
              <a:t>Margins</a:t>
            </a:r>
            <a:endParaRPr lang="ru-RU" b="1" dirty="0">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6E388A10-7926-F1F1-8EEC-1C680A584E24}"/>
              </a:ext>
            </a:extLst>
          </p:cNvPr>
          <p:cNvPicPr>
            <a:picLocks noChangeAspect="1"/>
          </p:cNvPicPr>
          <p:nvPr/>
        </p:nvPicPr>
        <p:blipFill rotWithShape="1">
          <a:blip r:embed="rId2"/>
          <a:srcRect l="21412" t="20846" r="39032" b="7506"/>
          <a:stretch/>
        </p:blipFill>
        <p:spPr>
          <a:xfrm>
            <a:off x="3274141" y="274555"/>
            <a:ext cx="6209072" cy="6308889"/>
          </a:xfrm>
          <a:prstGeom prst="rect">
            <a:avLst/>
          </a:prstGeom>
        </p:spPr>
      </p:pic>
    </p:spTree>
    <p:extLst>
      <p:ext uri="{BB962C8B-B14F-4D97-AF65-F5344CB8AC3E}">
        <p14:creationId xmlns:p14="http://schemas.microsoft.com/office/powerpoint/2010/main" val="321977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1C6F8F-032E-3C52-547F-7471C0AEB95A}"/>
              </a:ext>
            </a:extLst>
          </p:cNvPr>
          <p:cNvSpPr>
            <a:spLocks noGrp="1"/>
          </p:cNvSpPr>
          <p:nvPr>
            <p:ph type="title"/>
          </p:nvPr>
        </p:nvSpPr>
        <p:spPr>
          <a:xfrm>
            <a:off x="572729" y="1486002"/>
            <a:ext cx="3099619" cy="1325563"/>
          </a:xfrm>
        </p:spPr>
        <p:txBody>
          <a:bodyPr/>
          <a:lstStyle/>
          <a:p>
            <a:pPr algn="ctr"/>
            <a:r>
              <a:rPr lang="en-US" b="1" dirty="0">
                <a:latin typeface="Calibri" panose="020F0502020204030204" pitchFamily="34" charset="0"/>
                <a:cs typeface="Calibri" panose="020F0502020204030204" pitchFamily="34" charset="0"/>
              </a:rPr>
              <a:t>Leaf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basis</a:t>
            </a:r>
            <a:endParaRPr lang="ru-RU" b="1" dirty="0">
              <a:latin typeface="Calibri" panose="020F0502020204030204" pitchFamily="34" charset="0"/>
              <a:cs typeface="Calibri" panose="020F0502020204030204" pitchFamily="34" charset="0"/>
            </a:endParaRPr>
          </a:p>
        </p:txBody>
      </p:sp>
      <p:pic>
        <p:nvPicPr>
          <p:cNvPr id="11266" name="Picture 2">
            <a:extLst>
              <a:ext uri="{FF2B5EF4-FFF2-40B4-BE49-F238E27FC236}">
                <a16:creationId xmlns:a16="http://schemas.microsoft.com/office/drawing/2014/main" id="{3E8F4DAD-4EC5-0D01-68BB-C020E5DB149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091"/>
          <a:stretch/>
        </p:blipFill>
        <p:spPr bwMode="auto">
          <a:xfrm>
            <a:off x="3297148" y="513080"/>
            <a:ext cx="8322123" cy="537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69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542C1A-9B7C-6710-586B-242BB924443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D1D6A8D-621A-B81C-F80B-5ED55871A72B}"/>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63077C2B-C05E-D8B3-D1D5-B565F5E08024}"/>
              </a:ext>
            </a:extLst>
          </p:cNvPr>
          <p:cNvPicPr>
            <a:picLocks noChangeAspect="1"/>
          </p:cNvPicPr>
          <p:nvPr/>
        </p:nvPicPr>
        <p:blipFill rotWithShape="1">
          <a:blip r:embed="rId2"/>
          <a:srcRect l="42460" t="22997" r="21855" b="7937"/>
          <a:stretch/>
        </p:blipFill>
        <p:spPr>
          <a:xfrm>
            <a:off x="2728450" y="251447"/>
            <a:ext cx="5840361" cy="6355106"/>
          </a:xfrm>
          <a:prstGeom prst="rect">
            <a:avLst/>
          </a:prstGeom>
        </p:spPr>
      </p:pic>
    </p:spTree>
    <p:extLst>
      <p:ext uri="{BB962C8B-B14F-4D97-AF65-F5344CB8AC3E}">
        <p14:creationId xmlns:p14="http://schemas.microsoft.com/office/powerpoint/2010/main" val="349258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C21E0C-8BB4-4BD9-90F3-04275D8D9F8D}"/>
              </a:ext>
            </a:extLst>
          </p:cNvPr>
          <p:cNvSpPr>
            <a:spLocks noGrp="1"/>
          </p:cNvSpPr>
          <p:nvPr>
            <p:ph type="title"/>
          </p:nvPr>
        </p:nvSpPr>
        <p:spPr>
          <a:xfrm>
            <a:off x="838200" y="365125"/>
            <a:ext cx="10515600" cy="1021223"/>
          </a:xfrm>
        </p:spPr>
        <p:txBody>
          <a:bodyPr>
            <a:noAutofit/>
          </a:bodyPr>
          <a:lstStyle/>
          <a:p>
            <a:r>
              <a:rPr lang="en-US" sz="3200" b="1" i="0" dirty="0">
                <a:solidFill>
                  <a:srgbClr val="333333"/>
                </a:solidFill>
                <a:effectLst/>
                <a:latin typeface="Calibri" panose="020F0502020204030204" pitchFamily="34" charset="0"/>
                <a:cs typeface="Calibri" panose="020F0502020204030204" pitchFamily="34" charset="0"/>
              </a:rPr>
              <a:t>The surface of a leaf can be described by several botanical terms:</a:t>
            </a:r>
            <a:br>
              <a:rPr lang="en-US" sz="3200" b="1" i="0" dirty="0">
                <a:solidFill>
                  <a:srgbClr val="333333"/>
                </a:solidFill>
                <a:effectLst/>
                <a:latin typeface="Calibri" panose="020F0502020204030204" pitchFamily="34" charset="0"/>
                <a:cs typeface="Calibri" panose="020F0502020204030204" pitchFamily="34" charset="0"/>
              </a:rPr>
            </a:br>
            <a:endParaRPr lang="ru-RU" sz="3200"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4C9BA655-A1B8-1595-1903-1486EFDE4D95}"/>
              </a:ext>
            </a:extLst>
          </p:cNvPr>
          <p:cNvSpPr>
            <a:spLocks noGrp="1"/>
          </p:cNvSpPr>
          <p:nvPr>
            <p:ph idx="1"/>
          </p:nvPr>
        </p:nvSpPr>
        <p:spPr>
          <a:xfrm>
            <a:off x="705464" y="1386348"/>
            <a:ext cx="10515600" cy="5073727"/>
          </a:xfrm>
        </p:spPr>
        <p:txBody>
          <a:bodyPr>
            <a:normAutofit fontScale="70000" lnSpcReduction="20000"/>
          </a:bodyPr>
          <a:lstStyle/>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farinose: </a:t>
            </a:r>
            <a:r>
              <a:rPr lang="en-US" sz="3400" b="0" i="0" dirty="0">
                <a:solidFill>
                  <a:srgbClr val="333333"/>
                </a:solidFill>
                <a:effectLst/>
                <a:latin typeface="Calibri" panose="020F0502020204030204" pitchFamily="34" charset="0"/>
                <a:cs typeface="Calibri" panose="020F0502020204030204" pitchFamily="34" charset="0"/>
              </a:rPr>
              <a:t>bearing farina; mealy, covered with a waxy, whitish powder.</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glabrous: </a:t>
            </a:r>
            <a:r>
              <a:rPr lang="en-US" sz="3400" b="0" i="0" dirty="0">
                <a:solidFill>
                  <a:srgbClr val="333333"/>
                </a:solidFill>
                <a:effectLst/>
                <a:latin typeface="Calibri" panose="020F0502020204030204" pitchFamily="34" charset="0"/>
                <a:cs typeface="Calibri" panose="020F0502020204030204" pitchFamily="34" charset="0"/>
              </a:rPr>
              <a:t>smooth, not hairy.</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glaucous: </a:t>
            </a:r>
            <a:r>
              <a:rPr lang="en-US" sz="3400" b="0" i="0" dirty="0">
                <a:solidFill>
                  <a:srgbClr val="333333"/>
                </a:solidFill>
                <a:effectLst/>
                <a:latin typeface="Calibri" panose="020F0502020204030204" pitchFamily="34" charset="0"/>
                <a:cs typeface="Calibri" panose="020F0502020204030204" pitchFamily="34" charset="0"/>
              </a:rPr>
              <a:t>with a whitish bloom; covered with a very fine, bluish-white powder.</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glutinous: </a:t>
            </a:r>
            <a:r>
              <a:rPr lang="en-US" sz="3400" b="0" i="0" dirty="0">
                <a:solidFill>
                  <a:srgbClr val="333333"/>
                </a:solidFill>
                <a:effectLst/>
                <a:latin typeface="Calibri" panose="020F0502020204030204" pitchFamily="34" charset="0"/>
                <a:cs typeface="Calibri" panose="020F0502020204030204" pitchFamily="34" charset="0"/>
              </a:rPr>
              <a:t>sticky, viscid.</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papillate, papillose: </a:t>
            </a:r>
            <a:r>
              <a:rPr lang="en-US" sz="3400" b="0" i="0" dirty="0">
                <a:solidFill>
                  <a:srgbClr val="333333"/>
                </a:solidFill>
                <a:effectLst/>
                <a:latin typeface="Calibri" panose="020F0502020204030204" pitchFamily="34" charset="0"/>
                <a:cs typeface="Calibri" panose="020F0502020204030204" pitchFamily="34" charset="0"/>
              </a:rPr>
              <a:t>bearing papillae (minute, nipple-shaped protuberances).</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pubescent: </a:t>
            </a:r>
            <a:r>
              <a:rPr lang="en-US" sz="3400" b="0" i="0" dirty="0">
                <a:solidFill>
                  <a:srgbClr val="333333"/>
                </a:solidFill>
                <a:effectLst/>
                <a:latin typeface="Calibri" panose="020F0502020204030204" pitchFamily="34" charset="0"/>
                <a:cs typeface="Calibri" panose="020F0502020204030204" pitchFamily="34" charset="0"/>
              </a:rPr>
              <a:t>covered with erect hairs (especially soft and short ones)</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punctate: </a:t>
            </a:r>
            <a:r>
              <a:rPr lang="en-US" sz="3400" b="0" i="0" dirty="0">
                <a:solidFill>
                  <a:srgbClr val="333333"/>
                </a:solidFill>
                <a:effectLst/>
                <a:latin typeface="Calibri" panose="020F0502020204030204" pitchFamily="34" charset="0"/>
                <a:cs typeface="Calibri" panose="020F0502020204030204" pitchFamily="34" charset="0"/>
              </a:rPr>
              <a:t>marked with dots; dotted with depressions or with translucent glands or colored dots.</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rugose</a:t>
            </a:r>
            <a:r>
              <a:rPr lang="en-US" sz="3400" b="0" i="0" dirty="0">
                <a:solidFill>
                  <a:srgbClr val="333333"/>
                </a:solidFill>
                <a:effectLst/>
                <a:latin typeface="Calibri" panose="020F0502020204030204" pitchFamily="34" charset="0"/>
                <a:cs typeface="Calibri" panose="020F0502020204030204" pitchFamily="34" charset="0"/>
              </a:rPr>
              <a:t>: deeply wrinkled; with veins clearly visible.</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scurfy: </a:t>
            </a:r>
            <a:r>
              <a:rPr lang="en-US" sz="3400" b="0" i="0" dirty="0">
                <a:solidFill>
                  <a:srgbClr val="333333"/>
                </a:solidFill>
                <a:effectLst/>
                <a:latin typeface="Calibri" panose="020F0502020204030204" pitchFamily="34" charset="0"/>
                <a:cs typeface="Calibri" panose="020F0502020204030204" pitchFamily="34" charset="0"/>
              </a:rPr>
              <a:t>covered with tiny, broad scalelike particles.</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tuberculate: </a:t>
            </a:r>
            <a:r>
              <a:rPr lang="en-US" sz="3400" b="0" i="0" dirty="0">
                <a:solidFill>
                  <a:srgbClr val="333333"/>
                </a:solidFill>
                <a:effectLst/>
                <a:latin typeface="Calibri" panose="020F0502020204030204" pitchFamily="34" charset="0"/>
                <a:cs typeface="Calibri" panose="020F0502020204030204" pitchFamily="34" charset="0"/>
              </a:rPr>
              <a:t>covered with tubercles; covered with warty prominences.</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verrucose: </a:t>
            </a:r>
            <a:r>
              <a:rPr lang="en-US" sz="3400" b="0" i="0" dirty="0" err="1">
                <a:solidFill>
                  <a:srgbClr val="333333"/>
                </a:solidFill>
                <a:effectLst/>
                <a:latin typeface="Calibri" panose="020F0502020204030204" pitchFamily="34" charset="0"/>
                <a:cs typeface="Calibri" panose="020F0502020204030204" pitchFamily="34" charset="0"/>
              </a:rPr>
              <a:t>warted</a:t>
            </a:r>
            <a:r>
              <a:rPr lang="en-US" sz="3400" b="0" i="0" dirty="0">
                <a:solidFill>
                  <a:srgbClr val="333333"/>
                </a:solidFill>
                <a:effectLst/>
                <a:latin typeface="Calibri" panose="020F0502020204030204" pitchFamily="34" charset="0"/>
                <a:cs typeface="Calibri" panose="020F0502020204030204" pitchFamily="34" charset="0"/>
              </a:rPr>
              <a:t>, with warty outgrowths.</a:t>
            </a:r>
          </a:p>
          <a:p>
            <a:pPr algn="l">
              <a:buFont typeface="Arial" panose="020B0604020202020204" pitchFamily="34" charset="0"/>
              <a:buChar char="•"/>
            </a:pPr>
            <a:r>
              <a:rPr lang="en-US" sz="3400" b="1" i="0" dirty="0">
                <a:solidFill>
                  <a:srgbClr val="333333"/>
                </a:solidFill>
                <a:effectLst/>
                <a:latin typeface="Calibri" panose="020F0502020204030204" pitchFamily="34" charset="0"/>
                <a:cs typeface="Calibri" panose="020F0502020204030204" pitchFamily="34" charset="0"/>
              </a:rPr>
              <a:t>viscid, viscous: </a:t>
            </a:r>
            <a:r>
              <a:rPr lang="en-US" sz="3400" b="0" i="0" dirty="0">
                <a:solidFill>
                  <a:srgbClr val="333333"/>
                </a:solidFill>
                <a:effectLst/>
                <a:latin typeface="Calibri" panose="020F0502020204030204" pitchFamily="34" charset="0"/>
                <a:cs typeface="Calibri" panose="020F0502020204030204" pitchFamily="34" charset="0"/>
              </a:rPr>
              <a:t>covered with thick, sticky secretions.</a:t>
            </a:r>
          </a:p>
          <a:p>
            <a:endParaRPr lang="ru-RU" dirty="0"/>
          </a:p>
        </p:txBody>
      </p:sp>
    </p:spTree>
    <p:extLst>
      <p:ext uri="{BB962C8B-B14F-4D97-AF65-F5344CB8AC3E}">
        <p14:creationId xmlns:p14="http://schemas.microsoft.com/office/powerpoint/2010/main" val="2272365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29DFAA-02D4-B3AB-C3BB-71AB21FA7923}"/>
              </a:ext>
            </a:extLst>
          </p:cNvPr>
          <p:cNvSpPr>
            <a:spLocks noGrp="1"/>
          </p:cNvSpPr>
          <p:nvPr>
            <p:ph type="title"/>
          </p:nvPr>
        </p:nvSpPr>
        <p:spPr>
          <a:xfrm>
            <a:off x="838200" y="468364"/>
            <a:ext cx="10515600" cy="1325563"/>
          </a:xfrm>
        </p:spPr>
        <p:txBody>
          <a:bodyPr>
            <a:normAutofit fontScale="90000"/>
          </a:bodyPr>
          <a:lstStyle/>
          <a:p>
            <a:r>
              <a:rPr lang="en-US" sz="3600" b="0" i="0" dirty="0">
                <a:solidFill>
                  <a:srgbClr val="333333"/>
                </a:solidFill>
                <a:effectLst/>
                <a:latin typeface="Calibri" panose="020F0502020204030204" pitchFamily="34" charset="0"/>
                <a:cs typeface="Calibri" panose="020F0502020204030204" pitchFamily="34" charset="0"/>
              </a:rPr>
              <a:t>"Hairs" on plants are properly called trichomes. Leaves can show several degrees of hairiness. The meaning of several of the following terms can overlap.</a:t>
            </a:r>
            <a:br>
              <a:rPr lang="en-US" b="0" i="0" dirty="0">
                <a:solidFill>
                  <a:srgbClr val="333333"/>
                </a:solidFill>
                <a:effectLst/>
                <a:latin typeface="Arial" panose="020B0604020202020204" pitchFamily="34" charset="0"/>
              </a:rPr>
            </a:br>
            <a:endParaRPr lang="ru-RU" dirty="0"/>
          </a:p>
        </p:txBody>
      </p:sp>
      <p:sp>
        <p:nvSpPr>
          <p:cNvPr id="3" name="Объект 2">
            <a:extLst>
              <a:ext uri="{FF2B5EF4-FFF2-40B4-BE49-F238E27FC236}">
                <a16:creationId xmlns:a16="http://schemas.microsoft.com/office/drawing/2014/main" id="{F1AFFA48-FD0B-D970-02BA-7CA4C4DE70A1}"/>
              </a:ext>
            </a:extLst>
          </p:cNvPr>
          <p:cNvSpPr>
            <a:spLocks noGrp="1"/>
          </p:cNvSpPr>
          <p:nvPr>
            <p:ph idx="1"/>
          </p:nvPr>
        </p:nvSpPr>
        <p:spPr>
          <a:xfrm>
            <a:off x="631723" y="1793927"/>
            <a:ext cx="9898625" cy="4791023"/>
          </a:xfrm>
        </p:spPr>
        <p:txBody>
          <a:bodyPr numCol="2">
            <a:normAutofit fontScale="40000" lnSpcReduction="20000"/>
          </a:bodyPr>
          <a:lstStyle/>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glabrous: </a:t>
            </a:r>
            <a:r>
              <a:rPr lang="en-US" sz="4900" b="0" i="0" dirty="0">
                <a:solidFill>
                  <a:srgbClr val="333333"/>
                </a:solidFill>
                <a:effectLst/>
                <a:latin typeface="Calibri" panose="020F0502020204030204" pitchFamily="34" charset="0"/>
                <a:cs typeface="Calibri" panose="020F0502020204030204" pitchFamily="34" charset="0"/>
              </a:rPr>
              <a:t>no hairs of any kind present.</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arachnoid, </a:t>
            </a:r>
            <a:r>
              <a:rPr lang="en-US" sz="4900" b="1" i="0" dirty="0" err="1">
                <a:solidFill>
                  <a:srgbClr val="333333"/>
                </a:solidFill>
                <a:effectLst/>
                <a:latin typeface="Calibri" panose="020F0502020204030204" pitchFamily="34" charset="0"/>
                <a:cs typeface="Calibri" panose="020F0502020204030204" pitchFamily="34" charset="0"/>
              </a:rPr>
              <a:t>arachnose</a:t>
            </a:r>
            <a:r>
              <a:rPr lang="en-US" sz="4900" b="1" i="0" dirty="0">
                <a:solidFill>
                  <a:srgbClr val="333333"/>
                </a:solidFill>
                <a:effectLst/>
                <a:latin typeface="Calibri" panose="020F0502020204030204" pitchFamily="34" charset="0"/>
                <a:cs typeface="Calibri" panose="020F0502020204030204" pitchFamily="34" charset="0"/>
              </a:rPr>
              <a:t>: </a:t>
            </a:r>
            <a:r>
              <a:rPr lang="en-US" sz="4900" b="0" i="0" dirty="0">
                <a:solidFill>
                  <a:srgbClr val="333333"/>
                </a:solidFill>
                <a:effectLst/>
                <a:latin typeface="Calibri" panose="020F0502020204030204" pitchFamily="34" charset="0"/>
                <a:cs typeface="Calibri" panose="020F0502020204030204" pitchFamily="34" charset="0"/>
              </a:rPr>
              <a:t>with many fine, entangled hairs giving a cobwebby appearance.</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barbellate: </a:t>
            </a:r>
            <a:r>
              <a:rPr lang="en-US" sz="4900" b="0" i="0" dirty="0">
                <a:solidFill>
                  <a:srgbClr val="333333"/>
                </a:solidFill>
                <a:effectLst/>
                <a:latin typeface="Calibri" panose="020F0502020204030204" pitchFamily="34" charset="0"/>
                <a:cs typeface="Calibri" panose="020F0502020204030204" pitchFamily="34" charset="0"/>
              </a:rPr>
              <a:t>with finely barbed hairs (</a:t>
            </a:r>
            <a:r>
              <a:rPr lang="en-US" sz="4900" b="0" i="0" dirty="0" err="1">
                <a:solidFill>
                  <a:srgbClr val="333333"/>
                </a:solidFill>
                <a:effectLst/>
                <a:latin typeface="Calibri" panose="020F0502020204030204" pitchFamily="34" charset="0"/>
                <a:cs typeface="Calibri" panose="020F0502020204030204" pitchFamily="34" charset="0"/>
              </a:rPr>
              <a:t>barbellae</a:t>
            </a:r>
            <a:r>
              <a:rPr lang="en-US" sz="4900" b="0" i="0" dirty="0">
                <a:solidFill>
                  <a:srgbClr val="333333"/>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bearded: </a:t>
            </a:r>
            <a:r>
              <a:rPr lang="en-US" sz="4900" b="0" i="0" dirty="0">
                <a:solidFill>
                  <a:srgbClr val="333333"/>
                </a:solidFill>
                <a:effectLst/>
                <a:latin typeface="Calibri" panose="020F0502020204030204" pitchFamily="34" charset="0"/>
                <a:cs typeface="Calibri" panose="020F0502020204030204" pitchFamily="34" charset="0"/>
              </a:rPr>
              <a:t>with long, stiff hairs.</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bristly: </a:t>
            </a:r>
            <a:r>
              <a:rPr lang="en-US" sz="4900" b="0" i="0" dirty="0">
                <a:solidFill>
                  <a:srgbClr val="333333"/>
                </a:solidFill>
                <a:effectLst/>
                <a:latin typeface="Calibri" panose="020F0502020204030204" pitchFamily="34" charset="0"/>
                <a:cs typeface="Calibri" panose="020F0502020204030204" pitchFamily="34" charset="0"/>
              </a:rPr>
              <a:t>with stiff hair-like prickles.</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canescent: </a:t>
            </a:r>
            <a:r>
              <a:rPr lang="en-US" sz="4900" b="0" i="0" dirty="0">
                <a:solidFill>
                  <a:srgbClr val="333333"/>
                </a:solidFill>
                <a:effectLst/>
                <a:latin typeface="Calibri" panose="020F0502020204030204" pitchFamily="34" charset="0"/>
                <a:cs typeface="Calibri" panose="020F0502020204030204" pitchFamily="34" charset="0"/>
              </a:rPr>
              <a:t>hoary with dense grayish-white pubescence.</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ciliate: </a:t>
            </a:r>
            <a:r>
              <a:rPr lang="en-US" sz="4900" b="0" i="0" dirty="0">
                <a:solidFill>
                  <a:srgbClr val="333333"/>
                </a:solidFill>
                <a:effectLst/>
                <a:latin typeface="Calibri" panose="020F0502020204030204" pitchFamily="34" charset="0"/>
                <a:cs typeface="Calibri" panose="020F0502020204030204" pitchFamily="34" charset="0"/>
              </a:rPr>
              <a:t>marginally fringed with short hairs (cilia).</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ciliolate: </a:t>
            </a:r>
            <a:r>
              <a:rPr lang="en-US" sz="4900" b="0" i="0" dirty="0">
                <a:solidFill>
                  <a:srgbClr val="333333"/>
                </a:solidFill>
                <a:effectLst/>
                <a:latin typeface="Calibri" panose="020F0502020204030204" pitchFamily="34" charset="0"/>
                <a:cs typeface="Calibri" panose="020F0502020204030204" pitchFamily="34" charset="0"/>
              </a:rPr>
              <a:t>minutely ciliate.</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floccose: </a:t>
            </a:r>
            <a:r>
              <a:rPr lang="en-US" sz="4900" b="0" i="0" dirty="0">
                <a:solidFill>
                  <a:srgbClr val="333333"/>
                </a:solidFill>
                <a:effectLst/>
                <a:latin typeface="Calibri" panose="020F0502020204030204" pitchFamily="34" charset="0"/>
                <a:cs typeface="Calibri" panose="020F0502020204030204" pitchFamily="34" charset="0"/>
              </a:rPr>
              <a:t>with flocks of soft, woolly hairs, which tend to rub off.</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glandular: </a:t>
            </a:r>
            <a:r>
              <a:rPr lang="en-US" sz="4900" b="0" i="0" dirty="0">
                <a:solidFill>
                  <a:srgbClr val="333333"/>
                </a:solidFill>
                <a:effectLst/>
                <a:latin typeface="Calibri" panose="020F0502020204030204" pitchFamily="34" charset="0"/>
                <a:cs typeface="Calibri" panose="020F0502020204030204" pitchFamily="34" charset="0"/>
              </a:rPr>
              <a:t>with a gland at the tip of the hair.</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hirsute: </a:t>
            </a:r>
            <a:r>
              <a:rPr lang="en-US" sz="4900" b="0" i="0" dirty="0">
                <a:solidFill>
                  <a:srgbClr val="333333"/>
                </a:solidFill>
                <a:effectLst/>
                <a:latin typeface="Calibri" panose="020F0502020204030204" pitchFamily="34" charset="0"/>
                <a:cs typeface="Calibri" panose="020F0502020204030204" pitchFamily="34" charset="0"/>
              </a:rPr>
              <a:t>with rather rough or stiff hairs.</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hispid: </a:t>
            </a:r>
            <a:r>
              <a:rPr lang="en-US" sz="4900" b="0" i="0" dirty="0">
                <a:solidFill>
                  <a:srgbClr val="333333"/>
                </a:solidFill>
                <a:effectLst/>
                <a:latin typeface="Calibri" panose="020F0502020204030204" pitchFamily="34" charset="0"/>
                <a:cs typeface="Calibri" panose="020F0502020204030204" pitchFamily="34" charset="0"/>
              </a:rPr>
              <a:t>with rigid, bristly hairs.</a:t>
            </a:r>
          </a:p>
          <a:p>
            <a:pPr algn="l">
              <a:buFont typeface="Arial" panose="020B0604020202020204" pitchFamily="34" charset="0"/>
              <a:buChar char="•"/>
            </a:pPr>
            <a:r>
              <a:rPr lang="en-US" sz="4900" b="1" i="0" dirty="0" err="1">
                <a:solidFill>
                  <a:srgbClr val="333333"/>
                </a:solidFill>
                <a:effectLst/>
                <a:latin typeface="Calibri" panose="020F0502020204030204" pitchFamily="34" charset="0"/>
                <a:cs typeface="Calibri" panose="020F0502020204030204" pitchFamily="34" charset="0"/>
              </a:rPr>
              <a:t>hispidulous</a:t>
            </a:r>
            <a:r>
              <a:rPr lang="en-US" sz="4900" b="1" i="0" dirty="0">
                <a:solidFill>
                  <a:srgbClr val="333333"/>
                </a:solidFill>
                <a:effectLst/>
                <a:latin typeface="Calibri" panose="020F0502020204030204" pitchFamily="34" charset="0"/>
                <a:cs typeface="Calibri" panose="020F0502020204030204" pitchFamily="34" charset="0"/>
              </a:rPr>
              <a:t>: </a:t>
            </a:r>
            <a:r>
              <a:rPr lang="en-US" sz="4900" b="0" i="0" dirty="0">
                <a:solidFill>
                  <a:srgbClr val="333333"/>
                </a:solidFill>
                <a:effectLst/>
                <a:latin typeface="Calibri" panose="020F0502020204030204" pitchFamily="34" charset="0"/>
                <a:cs typeface="Calibri" panose="020F0502020204030204" pitchFamily="34" charset="0"/>
              </a:rPr>
              <a:t>minutely hispid.</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hoary: </a:t>
            </a:r>
            <a:r>
              <a:rPr lang="en-US" sz="4900" b="0" i="0" dirty="0">
                <a:solidFill>
                  <a:srgbClr val="333333"/>
                </a:solidFill>
                <a:effectLst/>
                <a:latin typeface="Calibri" panose="020F0502020204030204" pitchFamily="34" charset="0"/>
                <a:cs typeface="Calibri" panose="020F0502020204030204" pitchFamily="34" charset="0"/>
              </a:rPr>
              <a:t>with a fine, close grayish-white pubescence.</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lanate, </a:t>
            </a:r>
            <a:r>
              <a:rPr lang="en-US" sz="4900" b="1" i="0" dirty="0" err="1">
                <a:solidFill>
                  <a:srgbClr val="333333"/>
                </a:solidFill>
                <a:effectLst/>
                <a:latin typeface="Calibri" panose="020F0502020204030204" pitchFamily="34" charset="0"/>
                <a:cs typeface="Calibri" panose="020F0502020204030204" pitchFamily="34" charset="0"/>
              </a:rPr>
              <a:t>lanose</a:t>
            </a:r>
            <a:r>
              <a:rPr lang="en-US" sz="4900" b="1" i="0" dirty="0">
                <a:solidFill>
                  <a:srgbClr val="333333"/>
                </a:solidFill>
                <a:effectLst/>
                <a:latin typeface="Calibri" panose="020F0502020204030204" pitchFamily="34" charset="0"/>
                <a:cs typeface="Calibri" panose="020F0502020204030204" pitchFamily="34" charset="0"/>
              </a:rPr>
              <a:t>: </a:t>
            </a:r>
            <a:r>
              <a:rPr lang="en-US" sz="4900" b="0" i="0" dirty="0">
                <a:solidFill>
                  <a:srgbClr val="333333"/>
                </a:solidFill>
                <a:effectLst/>
                <a:latin typeface="Calibri" panose="020F0502020204030204" pitchFamily="34" charset="0"/>
                <a:cs typeface="Calibri" panose="020F0502020204030204" pitchFamily="34" charset="0"/>
              </a:rPr>
              <a:t>with woolly hairs.</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pilose: </a:t>
            </a:r>
            <a:r>
              <a:rPr lang="en-US" sz="4900" b="0" i="0" dirty="0">
                <a:solidFill>
                  <a:srgbClr val="333333"/>
                </a:solidFill>
                <a:effectLst/>
                <a:latin typeface="Calibri" panose="020F0502020204030204" pitchFamily="34" charset="0"/>
                <a:cs typeface="Calibri" panose="020F0502020204030204" pitchFamily="34" charset="0"/>
              </a:rPr>
              <a:t>with soft, clearly separated hairs.</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puberulent, </a:t>
            </a:r>
            <a:r>
              <a:rPr lang="en-US" sz="4900" b="1" i="0" dirty="0" err="1">
                <a:solidFill>
                  <a:srgbClr val="333333"/>
                </a:solidFill>
                <a:effectLst/>
                <a:latin typeface="Calibri" panose="020F0502020204030204" pitchFamily="34" charset="0"/>
                <a:cs typeface="Calibri" panose="020F0502020204030204" pitchFamily="34" charset="0"/>
              </a:rPr>
              <a:t>puberulous</a:t>
            </a:r>
            <a:r>
              <a:rPr lang="en-US" sz="4900" b="1" i="0" dirty="0">
                <a:solidFill>
                  <a:srgbClr val="333333"/>
                </a:solidFill>
                <a:effectLst/>
                <a:latin typeface="Calibri" panose="020F0502020204030204" pitchFamily="34" charset="0"/>
                <a:cs typeface="Calibri" panose="020F0502020204030204" pitchFamily="34" charset="0"/>
              </a:rPr>
              <a:t>: </a:t>
            </a:r>
            <a:r>
              <a:rPr lang="en-US" sz="4900" b="0" i="0" dirty="0">
                <a:solidFill>
                  <a:srgbClr val="333333"/>
                </a:solidFill>
                <a:effectLst/>
                <a:latin typeface="Calibri" panose="020F0502020204030204" pitchFamily="34" charset="0"/>
                <a:cs typeface="Calibri" panose="020F0502020204030204" pitchFamily="34" charset="0"/>
              </a:rPr>
              <a:t>with fine, minute hairs.</a:t>
            </a:r>
          </a:p>
          <a:p>
            <a:pPr algn="l">
              <a:buFont typeface="Arial" panose="020B0604020202020204" pitchFamily="34" charset="0"/>
              <a:buChar char="•"/>
            </a:pPr>
            <a:r>
              <a:rPr lang="en-US" sz="4900" b="1" i="0" dirty="0">
                <a:solidFill>
                  <a:srgbClr val="333333"/>
                </a:solidFill>
                <a:effectLst/>
                <a:latin typeface="Calibri" panose="020F0502020204030204" pitchFamily="34" charset="0"/>
                <a:cs typeface="Calibri" panose="020F0502020204030204" pitchFamily="34" charset="0"/>
              </a:rPr>
              <a:t>pubescent: </a:t>
            </a:r>
            <a:r>
              <a:rPr lang="en-US" sz="4900" b="0" i="0" dirty="0">
                <a:solidFill>
                  <a:srgbClr val="333333"/>
                </a:solidFill>
                <a:effectLst/>
                <a:latin typeface="Calibri" panose="020F0502020204030204" pitchFamily="34" charset="0"/>
                <a:cs typeface="Calibri" panose="020F0502020204030204" pitchFamily="34" charset="0"/>
              </a:rPr>
              <a:t>with soft, short and erect hairs.</a:t>
            </a:r>
          </a:p>
          <a:p>
            <a:endParaRPr lang="ru-RU" dirty="0"/>
          </a:p>
        </p:txBody>
      </p:sp>
      <p:pic>
        <p:nvPicPr>
          <p:cNvPr id="4" name="Рисунок 3">
            <a:extLst>
              <a:ext uri="{FF2B5EF4-FFF2-40B4-BE49-F238E27FC236}">
                <a16:creationId xmlns:a16="http://schemas.microsoft.com/office/drawing/2014/main" id="{9A8C80E3-A81C-42F4-1DD0-6CD5729A077B}"/>
              </a:ext>
            </a:extLst>
          </p:cNvPr>
          <p:cNvPicPr>
            <a:picLocks noChangeAspect="1"/>
          </p:cNvPicPr>
          <p:nvPr/>
        </p:nvPicPr>
        <p:blipFill>
          <a:blip r:embed="rId2"/>
          <a:stretch>
            <a:fillRect/>
          </a:stretch>
        </p:blipFill>
        <p:spPr>
          <a:xfrm>
            <a:off x="5821188" y="4932565"/>
            <a:ext cx="2512142" cy="1884107"/>
          </a:xfrm>
          <a:prstGeom prst="rect">
            <a:avLst/>
          </a:prstGeom>
        </p:spPr>
      </p:pic>
      <p:pic>
        <p:nvPicPr>
          <p:cNvPr id="5" name="Рисунок 4">
            <a:extLst>
              <a:ext uri="{FF2B5EF4-FFF2-40B4-BE49-F238E27FC236}">
                <a16:creationId xmlns:a16="http://schemas.microsoft.com/office/drawing/2014/main" id="{FDDD7A96-9A5B-DEE8-7B02-16E0FC41DA4C}"/>
              </a:ext>
            </a:extLst>
          </p:cNvPr>
          <p:cNvPicPr>
            <a:picLocks noChangeAspect="1"/>
          </p:cNvPicPr>
          <p:nvPr/>
        </p:nvPicPr>
        <p:blipFill>
          <a:blip r:embed="rId3"/>
          <a:stretch>
            <a:fillRect/>
          </a:stretch>
        </p:blipFill>
        <p:spPr>
          <a:xfrm>
            <a:off x="8734977" y="4932564"/>
            <a:ext cx="2512142" cy="1884106"/>
          </a:xfrm>
          <a:prstGeom prst="rect">
            <a:avLst/>
          </a:prstGeom>
        </p:spPr>
      </p:pic>
      <p:pic>
        <p:nvPicPr>
          <p:cNvPr id="6" name="Рисунок 5">
            <a:extLst>
              <a:ext uri="{FF2B5EF4-FFF2-40B4-BE49-F238E27FC236}">
                <a16:creationId xmlns:a16="http://schemas.microsoft.com/office/drawing/2014/main" id="{83786DBB-CAFD-608A-521E-DD338E350FC8}"/>
              </a:ext>
            </a:extLst>
          </p:cNvPr>
          <p:cNvPicPr>
            <a:picLocks noChangeAspect="1"/>
          </p:cNvPicPr>
          <p:nvPr/>
        </p:nvPicPr>
        <p:blipFill>
          <a:blip r:embed="rId4"/>
          <a:stretch>
            <a:fillRect/>
          </a:stretch>
        </p:blipFill>
        <p:spPr>
          <a:xfrm>
            <a:off x="9991048" y="1182486"/>
            <a:ext cx="1983677" cy="1485900"/>
          </a:xfrm>
          <a:prstGeom prst="rect">
            <a:avLst/>
          </a:prstGeom>
        </p:spPr>
      </p:pic>
      <p:pic>
        <p:nvPicPr>
          <p:cNvPr id="7" name="Рисунок 6">
            <a:extLst>
              <a:ext uri="{FF2B5EF4-FFF2-40B4-BE49-F238E27FC236}">
                <a16:creationId xmlns:a16="http://schemas.microsoft.com/office/drawing/2014/main" id="{576C76F8-CBCC-52D4-FFB8-69929402C484}"/>
              </a:ext>
            </a:extLst>
          </p:cNvPr>
          <p:cNvPicPr>
            <a:picLocks noChangeAspect="1"/>
          </p:cNvPicPr>
          <p:nvPr/>
        </p:nvPicPr>
        <p:blipFill>
          <a:blip r:embed="rId5"/>
          <a:stretch>
            <a:fillRect/>
          </a:stretch>
        </p:blipFill>
        <p:spPr>
          <a:xfrm>
            <a:off x="10287415" y="2829444"/>
            <a:ext cx="1687310" cy="1687310"/>
          </a:xfrm>
          <a:prstGeom prst="rect">
            <a:avLst/>
          </a:prstGeom>
        </p:spPr>
      </p:pic>
    </p:spTree>
    <p:extLst>
      <p:ext uri="{BB962C8B-B14F-4D97-AF65-F5344CB8AC3E}">
        <p14:creationId xmlns:p14="http://schemas.microsoft.com/office/powerpoint/2010/main" val="3105970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6C7D0D-CB2B-6864-12B1-CE4FB239F2C8}"/>
              </a:ext>
            </a:extLst>
          </p:cNvPr>
          <p:cNvSpPr>
            <a:spLocks noGrp="1"/>
          </p:cNvSpPr>
          <p:nvPr>
            <p:ph type="title"/>
          </p:nvPr>
        </p:nvSpPr>
        <p:spPr>
          <a:xfrm>
            <a:off x="890081" y="95112"/>
            <a:ext cx="10515600" cy="1035658"/>
          </a:xfrm>
        </p:spPr>
        <p:txBody>
          <a:bodyPr/>
          <a:lstStyle/>
          <a:p>
            <a:pPr algn="ctr"/>
            <a:r>
              <a:rPr lang="en-US" b="1" dirty="0">
                <a:solidFill>
                  <a:srgbClr val="1F1F1F"/>
                </a:solidFill>
                <a:latin typeface="Google Sans"/>
              </a:rPr>
              <a:t>V</a:t>
            </a:r>
            <a:r>
              <a:rPr lang="en-US" b="1" i="0" dirty="0">
                <a:solidFill>
                  <a:srgbClr val="1F1F1F"/>
                </a:solidFill>
                <a:effectLst/>
                <a:latin typeface="Google Sans"/>
              </a:rPr>
              <a:t>egetative organ</a:t>
            </a:r>
            <a:r>
              <a:rPr lang="en-US" b="1" dirty="0">
                <a:solidFill>
                  <a:srgbClr val="1F1F1F"/>
                </a:solidFill>
                <a:latin typeface="Google Sans"/>
              </a:rPr>
              <a:t>s</a:t>
            </a:r>
            <a:endParaRPr lang="kk-KZ" b="1" dirty="0"/>
          </a:p>
        </p:txBody>
      </p:sp>
      <p:sp>
        <p:nvSpPr>
          <p:cNvPr id="3" name="Объект 2">
            <a:extLst>
              <a:ext uri="{FF2B5EF4-FFF2-40B4-BE49-F238E27FC236}">
                <a16:creationId xmlns:a16="http://schemas.microsoft.com/office/drawing/2014/main" id="{56CFBAE1-CF33-6702-EF64-ABE4281D454F}"/>
              </a:ext>
            </a:extLst>
          </p:cNvPr>
          <p:cNvSpPr>
            <a:spLocks noGrp="1"/>
          </p:cNvSpPr>
          <p:nvPr>
            <p:ph idx="1"/>
          </p:nvPr>
        </p:nvSpPr>
        <p:spPr>
          <a:xfrm>
            <a:off x="225356" y="1034224"/>
            <a:ext cx="4139426" cy="5473579"/>
          </a:xfrm>
        </p:spPr>
        <p:txBody>
          <a:bodyPr>
            <a:normAutofit/>
          </a:bodyPr>
          <a:lstStyle/>
          <a:p>
            <a:r>
              <a:rPr lang="en-US" sz="2200" dirty="0"/>
              <a:t>Vegetative organs of plants - parts of the plant that perform the main functions of nutrition and metabolism with the external environment.</a:t>
            </a:r>
            <a:endParaRPr lang="en-US" sz="2200" b="0" i="0" dirty="0">
              <a:solidFill>
                <a:srgbClr val="1F1F1F"/>
              </a:solidFill>
              <a:effectLst/>
            </a:endParaRPr>
          </a:p>
          <a:p>
            <a:r>
              <a:rPr lang="en-US" sz="2200" b="0" i="0" dirty="0">
                <a:solidFill>
                  <a:srgbClr val="1F1F1F"/>
                </a:solidFill>
                <a:effectLst/>
              </a:rPr>
              <a:t>The three main types of vegetative organ are the </a:t>
            </a:r>
            <a:r>
              <a:rPr lang="en-US" sz="2200" b="0" i="0" dirty="0">
                <a:solidFill>
                  <a:srgbClr val="040C28"/>
                </a:solidFill>
                <a:effectLst/>
              </a:rPr>
              <a:t>root, stem and leaf</a:t>
            </a:r>
            <a:r>
              <a:rPr lang="en-US" sz="2200" b="0" i="0" dirty="0">
                <a:solidFill>
                  <a:srgbClr val="1F1F1F"/>
                </a:solidFill>
                <a:effectLst/>
              </a:rPr>
              <a:t>. Roots typically occur underground, and extract moisture and nutrients from the soil, though there are many examples of plants with aerial roots. The stem and leaves together comprise the shoot. </a:t>
            </a:r>
            <a:endParaRPr lang="kk-KZ" sz="2200" dirty="0"/>
          </a:p>
        </p:txBody>
      </p:sp>
      <p:pic>
        <p:nvPicPr>
          <p:cNvPr id="1026" name="Picture 2" descr="illustration of the principal parts of a vascular plant. Lateral roots branch out from the primary root. Inside the stem">
            <a:extLst>
              <a:ext uri="{FF2B5EF4-FFF2-40B4-BE49-F238E27FC236}">
                <a16:creationId xmlns:a16="http://schemas.microsoft.com/office/drawing/2014/main" id="{95F708B6-B1AA-BEF9-31AD-6675F0960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14"/>
          <a:stretch/>
        </p:blipFill>
        <p:spPr bwMode="auto">
          <a:xfrm>
            <a:off x="8424153" y="2350230"/>
            <a:ext cx="3369012" cy="4412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dandelion plant with shoot and root system ">
            <a:extLst>
              <a:ext uri="{FF2B5EF4-FFF2-40B4-BE49-F238E27FC236}">
                <a16:creationId xmlns:a16="http://schemas.microsoft.com/office/drawing/2014/main" id="{C6388520-5CD9-D568-E86D-4D169109E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782" y="1621511"/>
            <a:ext cx="3615143" cy="398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82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202D27-171E-DBA3-FCE4-BD6B828ED9FD}"/>
              </a:ext>
            </a:extLst>
          </p:cNvPr>
          <p:cNvSpPr>
            <a:spLocks noGrp="1"/>
          </p:cNvSpPr>
          <p:nvPr>
            <p:ph type="title"/>
          </p:nvPr>
        </p:nvSpPr>
        <p:spPr/>
        <p:txBody>
          <a:bodyPr>
            <a:noAutofit/>
          </a:bodyPr>
          <a:lstStyle/>
          <a:p>
            <a:pPr algn="ctr"/>
            <a:r>
              <a:rPr lang="en-US" sz="3200" b="1" i="0" dirty="0">
                <a:effectLst/>
                <a:latin typeface="Calibri" panose="020F0502020204030204" pitchFamily="34" charset="0"/>
                <a:cs typeface="Calibri" panose="020F0502020204030204" pitchFamily="34" charset="0"/>
              </a:rPr>
              <a:t>Types of Leaves Based on the Plants and Trees They are Found in</a:t>
            </a:r>
            <a:br>
              <a:rPr lang="en-US" sz="3600" b="1" i="0" dirty="0">
                <a:effectLst/>
                <a:latin typeface="Calibri" panose="020F0502020204030204" pitchFamily="34" charset="0"/>
                <a:cs typeface="Calibri" panose="020F0502020204030204" pitchFamily="34" charset="0"/>
              </a:rPr>
            </a:br>
            <a:endParaRPr lang="ru-RU" sz="3600"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735FF056-5DCC-D24F-7830-3AA89E9ED642}"/>
              </a:ext>
            </a:extLst>
          </p:cNvPr>
          <p:cNvSpPr>
            <a:spLocks noGrp="1"/>
          </p:cNvSpPr>
          <p:nvPr>
            <p:ph idx="1"/>
          </p:nvPr>
        </p:nvSpPr>
        <p:spPr>
          <a:xfrm>
            <a:off x="421106" y="1203158"/>
            <a:ext cx="7038474" cy="5220704"/>
          </a:xfrm>
        </p:spPr>
        <p:txBody>
          <a:bodyPr>
            <a:normAutofit/>
          </a:bodyPr>
          <a:lstStyle/>
          <a:p>
            <a:pPr algn="l" fontAlgn="base"/>
            <a:r>
              <a:rPr lang="en-US" b="0" i="0" dirty="0">
                <a:effectLst/>
                <a:latin typeface="Calibri" panose="020F0502020204030204" pitchFamily="34" charset="0"/>
                <a:cs typeface="Calibri" panose="020F0502020204030204" pitchFamily="34" charset="0"/>
              </a:rPr>
              <a:t>1) Fronds – Leaf of fern plants such as club-mosses and horsetails</a:t>
            </a:r>
          </a:p>
          <a:p>
            <a:pPr algn="l" fontAlgn="base"/>
            <a:r>
              <a:rPr lang="en-US" b="0" i="0" dirty="0">
                <a:effectLst/>
                <a:latin typeface="Calibri" panose="020F0502020204030204" pitchFamily="34" charset="0"/>
                <a:cs typeface="Calibri" panose="020F0502020204030204" pitchFamily="34" charset="0"/>
              </a:rPr>
              <a:t>2) Leaves of conifer – Found in plants such as fir and pine</a:t>
            </a:r>
          </a:p>
          <a:p>
            <a:pPr algn="l" fontAlgn="base"/>
            <a:r>
              <a:rPr lang="en-US" b="0" i="0" dirty="0">
                <a:effectLst/>
                <a:latin typeface="Calibri" panose="020F0502020204030204" pitchFamily="34" charset="0"/>
                <a:cs typeface="Calibri" panose="020F0502020204030204" pitchFamily="34" charset="0"/>
              </a:rPr>
              <a:t>3) Leaves of angiosperm – Leaves of common flowering plants such as rose, dahlia and, sunflower</a:t>
            </a:r>
          </a:p>
          <a:p>
            <a:pPr algn="l" fontAlgn="base"/>
            <a:r>
              <a:rPr lang="en-US" b="0" i="0" dirty="0">
                <a:effectLst/>
                <a:latin typeface="Calibri" panose="020F0502020204030204" pitchFamily="34" charset="0"/>
                <a:cs typeface="Calibri" panose="020F0502020204030204" pitchFamily="34" charset="0"/>
              </a:rPr>
              <a:t>4) Sheath leaves – Elongated and tubular leaves as found in variety of grasses</a:t>
            </a:r>
          </a:p>
          <a:p>
            <a:pPr algn="l" fontAlgn="base"/>
            <a:r>
              <a:rPr lang="en-US" b="0" i="0" dirty="0">
                <a:effectLst/>
                <a:latin typeface="Calibri" panose="020F0502020204030204" pitchFamily="34" charset="0"/>
                <a:cs typeface="Calibri" panose="020F0502020204030204" pitchFamily="34" charset="0"/>
              </a:rPr>
              <a:t>5) Specialized and unusual leaves – Leaves of insect-eating plants such as pitcher plant and </a:t>
            </a:r>
            <a:r>
              <a:rPr lang="en-US" b="0" i="0" dirty="0" err="1">
                <a:effectLst/>
                <a:latin typeface="Calibri" panose="020F0502020204030204" pitchFamily="34" charset="0"/>
                <a:cs typeface="Calibri" panose="020F0502020204030204" pitchFamily="34" charset="0"/>
              </a:rPr>
              <a:t>venus</a:t>
            </a:r>
            <a:r>
              <a:rPr lang="en-US" b="0" i="0" dirty="0">
                <a:effectLst/>
                <a:latin typeface="Calibri" panose="020F0502020204030204" pitchFamily="34" charset="0"/>
                <a:cs typeface="Calibri" panose="020F0502020204030204" pitchFamily="34" charset="0"/>
              </a:rPr>
              <a:t> flytrap.</a:t>
            </a:r>
          </a:p>
          <a:p>
            <a:endParaRPr lang="ru-RU" dirty="0"/>
          </a:p>
        </p:txBody>
      </p:sp>
      <p:pic>
        <p:nvPicPr>
          <p:cNvPr id="4" name="Рисунок 3">
            <a:extLst>
              <a:ext uri="{FF2B5EF4-FFF2-40B4-BE49-F238E27FC236}">
                <a16:creationId xmlns:a16="http://schemas.microsoft.com/office/drawing/2014/main" id="{BC803892-8CAE-BAEC-B554-9BB2A5439D5D}"/>
              </a:ext>
            </a:extLst>
          </p:cNvPr>
          <p:cNvPicPr>
            <a:picLocks noChangeAspect="1"/>
          </p:cNvPicPr>
          <p:nvPr/>
        </p:nvPicPr>
        <p:blipFill>
          <a:blip r:embed="rId2"/>
          <a:stretch>
            <a:fillRect/>
          </a:stretch>
        </p:blipFill>
        <p:spPr>
          <a:xfrm>
            <a:off x="8149389" y="1027906"/>
            <a:ext cx="3043989" cy="3043989"/>
          </a:xfrm>
          <a:prstGeom prst="rect">
            <a:avLst/>
          </a:prstGeom>
        </p:spPr>
      </p:pic>
      <p:pic>
        <p:nvPicPr>
          <p:cNvPr id="5" name="Рисунок 4">
            <a:extLst>
              <a:ext uri="{FF2B5EF4-FFF2-40B4-BE49-F238E27FC236}">
                <a16:creationId xmlns:a16="http://schemas.microsoft.com/office/drawing/2014/main" id="{C0B39155-E80F-352F-65F4-48DD1587CB12}"/>
              </a:ext>
            </a:extLst>
          </p:cNvPr>
          <p:cNvPicPr>
            <a:picLocks noChangeAspect="1"/>
          </p:cNvPicPr>
          <p:nvPr/>
        </p:nvPicPr>
        <p:blipFill>
          <a:blip r:embed="rId3"/>
          <a:stretch>
            <a:fillRect/>
          </a:stretch>
        </p:blipFill>
        <p:spPr>
          <a:xfrm>
            <a:off x="7459580" y="4071895"/>
            <a:ext cx="4545562" cy="2542674"/>
          </a:xfrm>
          <a:prstGeom prst="rect">
            <a:avLst/>
          </a:prstGeom>
        </p:spPr>
      </p:pic>
    </p:spTree>
    <p:extLst>
      <p:ext uri="{BB962C8B-B14F-4D97-AF65-F5344CB8AC3E}">
        <p14:creationId xmlns:p14="http://schemas.microsoft.com/office/powerpoint/2010/main" val="3860031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D03265-612B-F967-A605-6770045209EB}"/>
              </a:ext>
            </a:extLst>
          </p:cNvPr>
          <p:cNvSpPr>
            <a:spLocks noGrp="1"/>
          </p:cNvSpPr>
          <p:nvPr>
            <p:ph type="title"/>
          </p:nvPr>
        </p:nvSpPr>
        <p:spPr>
          <a:xfrm>
            <a:off x="838200" y="409371"/>
            <a:ext cx="10515600" cy="1325563"/>
          </a:xfrm>
        </p:spPr>
        <p:txBody>
          <a:bodyPr>
            <a:normAutofit fontScale="90000"/>
          </a:bodyPr>
          <a:lstStyle/>
          <a:p>
            <a:r>
              <a:rPr lang="en-US" sz="3200" b="0" i="0" dirty="0">
                <a:effectLst/>
                <a:latin typeface="Calibri" panose="020F0502020204030204" pitchFamily="34" charset="0"/>
                <a:cs typeface="Calibri" panose="020F0502020204030204" pitchFamily="34" charset="0"/>
              </a:rPr>
              <a:t>The </a:t>
            </a:r>
            <a:r>
              <a:rPr lang="en-US" sz="3200" b="1" i="0" dirty="0">
                <a:effectLst/>
                <a:latin typeface="Calibri" panose="020F0502020204030204" pitchFamily="34" charset="0"/>
                <a:cs typeface="Calibri" panose="020F0502020204030204" pitchFamily="34" charset="0"/>
              </a:rPr>
              <a:t>process by which one and the same organ appears in a variety of forms</a:t>
            </a:r>
            <a:r>
              <a:rPr lang="en-US" sz="3200" b="0" i="0" dirty="0">
                <a:effectLst/>
                <a:latin typeface="Calibri" panose="020F0502020204030204" pitchFamily="34" charset="0"/>
                <a:cs typeface="Calibri" panose="020F0502020204030204" pitchFamily="34" charset="0"/>
              </a:rPr>
              <a:t> has been called the </a:t>
            </a:r>
            <a:r>
              <a:rPr lang="en-US" sz="4000" b="1" i="0" dirty="0">
                <a:effectLst/>
                <a:latin typeface="Calibri" panose="020F0502020204030204" pitchFamily="34" charset="0"/>
                <a:cs typeface="Calibri" panose="020F0502020204030204" pitchFamily="34" charset="0"/>
              </a:rPr>
              <a:t>metamorphosis of plants.</a:t>
            </a:r>
            <a:endParaRPr lang="ru-RU" sz="4000"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6BE875B2-F99F-0B8B-2A67-DBF6FA69DE39}"/>
              </a:ext>
            </a:extLst>
          </p:cNvPr>
          <p:cNvSpPr>
            <a:spLocks noGrp="1"/>
          </p:cNvSpPr>
          <p:nvPr>
            <p:ph idx="1"/>
          </p:nvPr>
        </p:nvSpPr>
        <p:spPr>
          <a:xfrm>
            <a:off x="838200" y="1958361"/>
            <a:ext cx="10515600" cy="4351338"/>
          </a:xfrm>
        </p:spPr>
        <p:txBody>
          <a:bodyPr/>
          <a:lstStyle/>
          <a:p>
            <a:r>
              <a:rPr lang="en-US" b="1" i="0" dirty="0">
                <a:solidFill>
                  <a:srgbClr val="040C28"/>
                </a:solidFill>
                <a:effectLst/>
                <a:latin typeface="Calibri" panose="020F0502020204030204" pitchFamily="34" charset="0"/>
                <a:cs typeface="Calibri" panose="020F0502020204030204" pitchFamily="34" charset="0"/>
              </a:rPr>
              <a:t>Homologous organs </a:t>
            </a:r>
            <a:r>
              <a:rPr lang="en-US" b="0" i="0" dirty="0">
                <a:solidFill>
                  <a:srgbClr val="040C28"/>
                </a:solidFill>
                <a:effectLst/>
                <a:latin typeface="Calibri" panose="020F0502020204030204" pitchFamily="34" charset="0"/>
                <a:cs typeface="Calibri" panose="020F0502020204030204" pitchFamily="34" charset="0"/>
              </a:rPr>
              <a:t>are organs that have a similar structure but different functions</a:t>
            </a:r>
            <a:r>
              <a:rPr lang="en-US" b="0" i="0" dirty="0">
                <a:solidFill>
                  <a:srgbClr val="1F1F1F"/>
                </a:solidFill>
                <a:effectLst/>
                <a:latin typeface="Calibri" panose="020F0502020204030204" pitchFamily="34" charset="0"/>
                <a:cs typeface="Calibri" panose="020F0502020204030204" pitchFamily="34" charset="0"/>
              </a:rPr>
              <a:t>. The homologous structures are similar anatomically because they were inherited from a common ancestor.</a:t>
            </a:r>
          </a:p>
          <a:p>
            <a:r>
              <a:rPr lang="en-US" b="1" i="0" dirty="0">
                <a:solidFill>
                  <a:srgbClr val="1F1F1F"/>
                </a:solidFill>
                <a:effectLst/>
                <a:latin typeface="Calibri" panose="020F0502020204030204" pitchFamily="34" charset="0"/>
                <a:cs typeface="Calibri" panose="020F0502020204030204" pitchFamily="34" charset="0"/>
              </a:rPr>
              <a:t>Analogous organs </a:t>
            </a:r>
            <a:r>
              <a:rPr lang="en-US" b="0" i="0" dirty="0">
                <a:solidFill>
                  <a:srgbClr val="1F1F1F"/>
                </a:solidFill>
                <a:effectLst/>
                <a:latin typeface="Calibri" panose="020F0502020204030204" pitchFamily="34" charset="0"/>
                <a:cs typeface="Calibri" panose="020F0502020204030204" pitchFamily="34" charset="0"/>
              </a:rPr>
              <a:t>are the opposite of homologous organs, which are similar in function but possess different structural properties.</a:t>
            </a:r>
            <a:endParaRPr lang="ru-R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0619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DF571F8-0163-6321-47B8-426043ADF2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73"/>
          <a:stretch/>
        </p:blipFill>
        <p:spPr bwMode="auto">
          <a:xfrm>
            <a:off x="1333500" y="693993"/>
            <a:ext cx="4762500" cy="58574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2D3473-9A8A-F985-7881-2472C43E2B0D}"/>
              </a:ext>
            </a:extLst>
          </p:cNvPr>
          <p:cNvSpPr txBox="1"/>
          <p:nvPr/>
        </p:nvSpPr>
        <p:spPr>
          <a:xfrm>
            <a:off x="2020530" y="180459"/>
            <a:ext cx="4024115"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HOMOLOGOUS ORGANS OF PLANTS</a:t>
            </a:r>
            <a:endParaRPr lang="ru-RU" sz="2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54C730E-2D10-1B39-469A-82EED89689E2}"/>
              </a:ext>
            </a:extLst>
          </p:cNvPr>
          <p:cNvSpPr txBox="1"/>
          <p:nvPr/>
        </p:nvSpPr>
        <p:spPr>
          <a:xfrm>
            <a:off x="6518786" y="1240584"/>
            <a:ext cx="5132439" cy="4708981"/>
          </a:xfrm>
          <a:prstGeom prst="rect">
            <a:avLst/>
          </a:prstGeom>
          <a:noFill/>
        </p:spPr>
        <p:txBody>
          <a:bodyPr wrap="square">
            <a:spAutoFit/>
          </a:bodyPr>
          <a:lstStyle/>
          <a:p>
            <a:pPr algn="l"/>
            <a:r>
              <a:rPr lang="en-US" sz="2000" b="1" i="0" dirty="0">
                <a:effectLst/>
                <a:latin typeface="Calibri" panose="020F0502020204030204" pitchFamily="34" charset="0"/>
                <a:cs typeface="Calibri" panose="020F0502020204030204" pitchFamily="34" charset="0"/>
              </a:rPr>
              <a:t>Examples of homologous organs in plants:</a:t>
            </a:r>
            <a:endParaRPr lang="en-US" sz="2000" b="0" i="0" dirty="0">
              <a:effectLst/>
              <a:latin typeface="Calibri" panose="020F0502020204030204" pitchFamily="34" charset="0"/>
              <a:cs typeface="Calibri" panose="020F0502020204030204" pitchFamily="34" charset="0"/>
            </a:endParaRPr>
          </a:p>
          <a:p>
            <a:pPr algn="l">
              <a:buFont typeface="+mj-lt"/>
              <a:buAutoNum type="arabicPeriod"/>
            </a:pPr>
            <a:r>
              <a:rPr lang="en-US" sz="2000" b="0" i="0" dirty="0">
                <a:effectLst/>
                <a:latin typeface="Calibri" panose="020F0502020204030204" pitchFamily="34" charset="0"/>
                <a:cs typeface="Calibri" panose="020F0502020204030204" pitchFamily="34" charset="0"/>
              </a:rPr>
              <a:t>Both Venus flytrap and Pitcher plants have modified their leaves to catch insects and digest them as food.</a:t>
            </a:r>
          </a:p>
          <a:p>
            <a:pPr algn="l">
              <a:buFont typeface="+mj-lt"/>
              <a:buAutoNum type="arabicPeriod"/>
            </a:pPr>
            <a:r>
              <a:rPr lang="en-US" sz="2000" b="0" i="0" dirty="0">
                <a:effectLst/>
                <a:latin typeface="Calibri" panose="020F0502020204030204" pitchFamily="34" charset="0"/>
                <a:cs typeface="Calibri" panose="020F0502020204030204" pitchFamily="34" charset="0"/>
              </a:rPr>
              <a:t>The plant poinsettia has modified its leaves which are bright red to look like the petals of a flower.</a:t>
            </a:r>
          </a:p>
          <a:p>
            <a:pPr algn="l">
              <a:buFont typeface="+mj-lt"/>
              <a:buAutoNum type="arabicPeriod"/>
            </a:pPr>
            <a:r>
              <a:rPr lang="en-US" sz="2000" b="0" i="0" dirty="0">
                <a:effectLst/>
                <a:latin typeface="Calibri" panose="020F0502020204030204" pitchFamily="34" charset="0"/>
                <a:cs typeface="Calibri" panose="020F0502020204030204" pitchFamily="34" charset="0"/>
              </a:rPr>
              <a:t>The thorns of a pomegranate and the tendrils of a passion fruit share common homology arising from an axillary bud but they are structurally and functionally different.</a:t>
            </a:r>
          </a:p>
          <a:p>
            <a:pPr algn="l">
              <a:buFont typeface="+mj-lt"/>
              <a:buAutoNum type="arabicPeriod"/>
            </a:pPr>
            <a:r>
              <a:rPr lang="en-US" sz="2000" b="0" i="0" dirty="0">
                <a:effectLst/>
                <a:latin typeface="Calibri" panose="020F0502020204030204" pitchFamily="34" charset="0"/>
                <a:cs typeface="Calibri" panose="020F0502020204030204" pitchFamily="34" charset="0"/>
              </a:rPr>
              <a:t>The cactus has modified its leaves into small spines to reduce water loss in arid climates with high temperatures and to protect itself from roving herbivores.</a:t>
            </a:r>
          </a:p>
        </p:txBody>
      </p:sp>
    </p:spTree>
    <p:extLst>
      <p:ext uri="{BB962C8B-B14F-4D97-AF65-F5344CB8AC3E}">
        <p14:creationId xmlns:p14="http://schemas.microsoft.com/office/powerpoint/2010/main" val="944801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06269C1-0D93-2E1B-6A33-20A16340B0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50"/>
          <a:stretch/>
        </p:blipFill>
        <p:spPr bwMode="auto">
          <a:xfrm>
            <a:off x="1333500" y="681037"/>
            <a:ext cx="4762500" cy="57246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3BC9BE-B1E9-38C8-8EAA-9E5AF7A7DEDD}"/>
              </a:ext>
            </a:extLst>
          </p:cNvPr>
          <p:cNvSpPr txBox="1"/>
          <p:nvPr/>
        </p:nvSpPr>
        <p:spPr>
          <a:xfrm>
            <a:off x="1784555" y="122283"/>
            <a:ext cx="3568477" cy="369332"/>
          </a:xfrm>
          <a:prstGeom prst="rect">
            <a:avLst/>
          </a:prstGeom>
          <a:noFill/>
        </p:spPr>
        <p:txBody>
          <a:bodyPr wrap="none" rtlCol="0">
            <a:spAutoFit/>
          </a:bodyPr>
          <a:lstStyle/>
          <a:p>
            <a:r>
              <a:rPr lang="en-US" dirty="0"/>
              <a:t>ANALOGOUS ORGANS OF PLANS </a:t>
            </a:r>
            <a:endParaRPr lang="ru-RU" dirty="0"/>
          </a:p>
        </p:txBody>
      </p:sp>
      <p:sp>
        <p:nvSpPr>
          <p:cNvPr id="8" name="TextBox 7">
            <a:extLst>
              <a:ext uri="{FF2B5EF4-FFF2-40B4-BE49-F238E27FC236}">
                <a16:creationId xmlns:a16="http://schemas.microsoft.com/office/drawing/2014/main" id="{42499793-957D-7D4E-1DAF-DBEC2646F1F5}"/>
              </a:ext>
            </a:extLst>
          </p:cNvPr>
          <p:cNvSpPr txBox="1"/>
          <p:nvPr/>
        </p:nvSpPr>
        <p:spPr>
          <a:xfrm>
            <a:off x="6700683" y="1127293"/>
            <a:ext cx="4762500" cy="4093428"/>
          </a:xfrm>
          <a:prstGeom prst="rect">
            <a:avLst/>
          </a:prstGeom>
          <a:noFill/>
        </p:spPr>
        <p:txBody>
          <a:bodyPr wrap="square">
            <a:spAutoFit/>
          </a:bodyPr>
          <a:lstStyle/>
          <a:p>
            <a:r>
              <a:rPr lang="en-US" sz="2000" b="1" i="0" dirty="0">
                <a:solidFill>
                  <a:srgbClr val="333333"/>
                </a:solidFill>
                <a:effectLst/>
                <a:latin typeface="Calibri" panose="020F0502020204030204" pitchFamily="34" charset="0"/>
                <a:cs typeface="Calibri" panose="020F0502020204030204" pitchFamily="34" charset="0"/>
              </a:rPr>
              <a:t>Examples of analogous organs in plants:</a:t>
            </a:r>
            <a:endParaRPr lang="en-US" sz="2000" b="0" i="0" dirty="0">
              <a:solidFill>
                <a:srgbClr val="333333"/>
              </a:solidFill>
              <a:effectLst/>
              <a:latin typeface="Calibri" panose="020F0502020204030204" pitchFamily="34" charset="0"/>
              <a:cs typeface="Calibri" panose="020F0502020204030204" pitchFamily="34" charset="0"/>
            </a:endParaRPr>
          </a:p>
          <a:p>
            <a:pPr algn="l"/>
            <a:r>
              <a:rPr lang="en-US" sz="2000" b="0" i="0" dirty="0">
                <a:solidFill>
                  <a:srgbClr val="000000"/>
                </a:solidFill>
                <a:effectLst/>
                <a:latin typeface="Calibri" panose="020F0502020204030204" pitchFamily="34" charset="0"/>
                <a:cs typeface="Calibri" panose="020F0502020204030204" pitchFamily="34" charset="0"/>
              </a:rPr>
              <a:t>1. Potato is a stem while sweet potato is a root; both perform storage and vegetative propagation.</a:t>
            </a:r>
          </a:p>
          <a:p>
            <a:pPr algn="l"/>
            <a:r>
              <a:rPr lang="en-US" sz="2000" b="0" i="0" dirty="0">
                <a:solidFill>
                  <a:srgbClr val="000000"/>
                </a:solidFill>
                <a:effectLst/>
                <a:latin typeface="Calibri" panose="020F0502020204030204" pitchFamily="34" charset="0"/>
                <a:cs typeface="Calibri" panose="020F0502020204030204" pitchFamily="34" charset="0"/>
              </a:rPr>
              <a:t>2. Cactus and </a:t>
            </a:r>
            <a:r>
              <a:rPr lang="en-US" sz="2000" b="0" i="1" dirty="0">
                <a:solidFill>
                  <a:srgbClr val="000000"/>
                </a:solidFill>
                <a:effectLst/>
                <a:latin typeface="Calibri" panose="020F0502020204030204" pitchFamily="34" charset="0"/>
                <a:cs typeface="Calibri" panose="020F0502020204030204" pitchFamily="34" charset="0"/>
              </a:rPr>
              <a:t>Euphorbia</a:t>
            </a:r>
            <a:r>
              <a:rPr lang="en-US" sz="2000" b="0" i="0" dirty="0">
                <a:solidFill>
                  <a:srgbClr val="000000"/>
                </a:solidFill>
                <a:effectLst/>
                <a:latin typeface="Calibri" panose="020F0502020204030204" pitchFamily="34" charset="0"/>
                <a:cs typeface="Calibri" panose="020F0502020204030204" pitchFamily="34" charset="0"/>
              </a:rPr>
              <a:t> belong to two different species but both have a photosynthetic stem and leaves reduced to spines.</a:t>
            </a:r>
          </a:p>
          <a:p>
            <a:pPr algn="l"/>
            <a:r>
              <a:rPr lang="en-US" sz="2000" b="0" i="0" dirty="0">
                <a:solidFill>
                  <a:srgbClr val="000000"/>
                </a:solidFill>
                <a:effectLst/>
                <a:latin typeface="Calibri" panose="020F0502020204030204" pitchFamily="34" charset="0"/>
                <a:cs typeface="Calibri" panose="020F0502020204030204" pitchFamily="34" charset="0"/>
              </a:rPr>
              <a:t>3. </a:t>
            </a:r>
            <a:r>
              <a:rPr lang="en-US" sz="2000" b="0" i="1" dirty="0">
                <a:solidFill>
                  <a:srgbClr val="000000"/>
                </a:solidFill>
                <a:effectLst/>
                <a:latin typeface="Calibri" panose="020F0502020204030204" pitchFamily="34" charset="0"/>
                <a:cs typeface="Calibri" panose="020F0502020204030204" pitchFamily="34" charset="0"/>
              </a:rPr>
              <a:t>Pyracantha </a:t>
            </a:r>
            <a:r>
              <a:rPr lang="en-US" sz="2000" b="0" i="0" dirty="0">
                <a:solidFill>
                  <a:srgbClr val="000000"/>
                </a:solidFill>
                <a:effectLst/>
                <a:latin typeface="Calibri" panose="020F0502020204030204" pitchFamily="34" charset="0"/>
                <a:cs typeface="Calibri" panose="020F0502020204030204" pitchFamily="34" charset="0"/>
              </a:rPr>
              <a:t>(firethorn) and </a:t>
            </a:r>
            <a:r>
              <a:rPr lang="en-US" sz="2000" b="0" i="1" dirty="0">
                <a:solidFill>
                  <a:srgbClr val="000000"/>
                </a:solidFill>
                <a:effectLst/>
                <a:latin typeface="Calibri" panose="020F0502020204030204" pitchFamily="34" charset="0"/>
                <a:cs typeface="Calibri" panose="020F0502020204030204" pitchFamily="34" charset="0"/>
              </a:rPr>
              <a:t>Berberis </a:t>
            </a:r>
            <a:r>
              <a:rPr lang="en-US" sz="2000" b="0" i="0" dirty="0">
                <a:solidFill>
                  <a:srgbClr val="000000"/>
                </a:solidFill>
                <a:effectLst/>
                <a:latin typeface="Calibri" panose="020F0502020204030204" pitchFamily="34" charset="0"/>
                <a:cs typeface="Calibri" panose="020F0502020204030204" pitchFamily="34" charset="0"/>
              </a:rPr>
              <a:t>(barberry) both have thorns for protection but in firethorn plant, the thorns are modified stem while in barberry the thorns are modified leaves.</a:t>
            </a:r>
          </a:p>
        </p:txBody>
      </p:sp>
    </p:spTree>
    <p:extLst>
      <p:ext uri="{BB962C8B-B14F-4D97-AF65-F5344CB8AC3E}">
        <p14:creationId xmlns:p14="http://schemas.microsoft.com/office/powerpoint/2010/main" val="360016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632404-3656-2D33-70DB-40899D80E829}"/>
              </a:ext>
            </a:extLst>
          </p:cNvPr>
          <p:cNvSpPr>
            <a:spLocks noGrp="1"/>
          </p:cNvSpPr>
          <p:nvPr>
            <p:ph type="title"/>
          </p:nvPr>
        </p:nvSpPr>
        <p:spPr>
          <a:xfrm>
            <a:off x="838200" y="422441"/>
            <a:ext cx="10515600" cy="517191"/>
          </a:xfrm>
        </p:spPr>
        <p:txBody>
          <a:bodyPr>
            <a:normAutofit fontScale="90000"/>
          </a:bodyPr>
          <a:lstStyle/>
          <a:p>
            <a:r>
              <a:rPr lang="en-US" sz="3600" b="1" i="0" dirty="0">
                <a:effectLst/>
                <a:latin typeface="Calibri" panose="020F0502020204030204" pitchFamily="34" charset="0"/>
                <a:cs typeface="Calibri" panose="020F0502020204030204" pitchFamily="34" charset="0"/>
              </a:rPr>
              <a:t>Modifications of Leaves</a:t>
            </a:r>
            <a:br>
              <a:rPr lang="en-US" sz="3600" b="1" i="0" dirty="0">
                <a:effectLst/>
                <a:latin typeface="Calibri" panose="020F0502020204030204" pitchFamily="34" charset="0"/>
                <a:cs typeface="Calibri" panose="020F0502020204030204" pitchFamily="34" charset="0"/>
              </a:rPr>
            </a:br>
            <a:endParaRPr lang="ru-RU" sz="3600"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C857DAD6-A320-DE93-700B-3F9B75BCA46D}"/>
              </a:ext>
            </a:extLst>
          </p:cNvPr>
          <p:cNvSpPr>
            <a:spLocks noGrp="1"/>
          </p:cNvSpPr>
          <p:nvPr>
            <p:ph idx="1"/>
          </p:nvPr>
        </p:nvSpPr>
        <p:spPr>
          <a:xfrm>
            <a:off x="579521" y="758445"/>
            <a:ext cx="11032957" cy="5457491"/>
          </a:xfrm>
        </p:spPr>
        <p:txBody>
          <a:bodyPr>
            <a:normAutofit/>
          </a:bodyPr>
          <a:lstStyle/>
          <a:p>
            <a:pPr algn="just" rtl="0" fontAlgn="base"/>
            <a:r>
              <a:rPr lang="en-US" sz="2000" b="0" i="0" dirty="0">
                <a:effectLst/>
                <a:latin typeface="Calibri" panose="020F0502020204030204" pitchFamily="34" charset="0"/>
                <a:cs typeface="Calibri" panose="020F0502020204030204" pitchFamily="34" charset="0"/>
              </a:rPr>
              <a:t>Mainly Leaves perform </a:t>
            </a:r>
            <a:r>
              <a:rPr lang="en-US" sz="2000" b="0" i="0" u="sng"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photosynthesis </a:t>
            </a:r>
            <a:r>
              <a:rPr lang="en-US" sz="2000" b="0" i="0" dirty="0">
                <a:effectLst/>
                <a:latin typeface="Calibri" panose="020F0502020204030204" pitchFamily="34" charset="0"/>
                <a:cs typeface="Calibri" panose="020F0502020204030204" pitchFamily="34" charset="0"/>
              </a:rPr>
              <a:t>but these are also participate in different roles like storage of food, support, </a:t>
            </a:r>
            <a:r>
              <a:rPr lang="en-US" sz="2000" b="0" i="0" dirty="0" err="1">
                <a:effectLst/>
                <a:latin typeface="Calibri" panose="020F0502020204030204" pitchFamily="34" charset="0"/>
                <a:cs typeface="Calibri" panose="020F0502020204030204" pitchFamily="34" charset="0"/>
              </a:rPr>
              <a:t>defence</a:t>
            </a:r>
            <a:r>
              <a:rPr lang="en-US" sz="2000" b="0" i="0" dirty="0">
                <a:effectLst/>
                <a:latin typeface="Calibri" panose="020F0502020204030204" pitchFamily="34" charset="0"/>
                <a:cs typeface="Calibri" panose="020F0502020204030204" pitchFamily="34" charset="0"/>
              </a:rPr>
              <a:t> etc. To perform these functions Leaves are modified into different forms like:</a:t>
            </a:r>
          </a:p>
          <a:p>
            <a:pPr algn="just" rtl="0" fontAlgn="base"/>
            <a:endParaRPr lang="en-US" b="0" i="0" dirty="0">
              <a:solidFill>
                <a:srgbClr val="273239"/>
              </a:solidFill>
              <a:effectLst/>
              <a:latin typeface="Nunito" pitchFamily="2" charset="-52"/>
            </a:endParaRPr>
          </a:p>
          <a:p>
            <a:endParaRPr lang="ru-RU" dirty="0"/>
          </a:p>
        </p:txBody>
      </p:sp>
      <p:pic>
        <p:nvPicPr>
          <p:cNvPr id="8" name="Рисунок 7">
            <a:extLst>
              <a:ext uri="{FF2B5EF4-FFF2-40B4-BE49-F238E27FC236}">
                <a16:creationId xmlns:a16="http://schemas.microsoft.com/office/drawing/2014/main" id="{A6215B26-C50B-88BB-215E-ED5FA1B40B12}"/>
              </a:ext>
            </a:extLst>
          </p:cNvPr>
          <p:cNvPicPr>
            <a:picLocks noChangeAspect="1"/>
          </p:cNvPicPr>
          <p:nvPr/>
        </p:nvPicPr>
        <p:blipFill rotWithShape="1">
          <a:blip r:embed="rId3"/>
          <a:srcRect l="21532" t="25150" r="60806" b="16078"/>
          <a:stretch/>
        </p:blipFill>
        <p:spPr>
          <a:xfrm>
            <a:off x="2063739" y="1379828"/>
            <a:ext cx="2588471" cy="4098344"/>
          </a:xfrm>
          <a:prstGeom prst="rect">
            <a:avLst/>
          </a:prstGeom>
        </p:spPr>
      </p:pic>
      <p:sp>
        <p:nvSpPr>
          <p:cNvPr id="10" name="TextBox 9">
            <a:extLst>
              <a:ext uri="{FF2B5EF4-FFF2-40B4-BE49-F238E27FC236}">
                <a16:creationId xmlns:a16="http://schemas.microsoft.com/office/drawing/2014/main" id="{2548F00C-D0B6-3105-34F4-AD18CFCEFD40}"/>
              </a:ext>
            </a:extLst>
          </p:cNvPr>
          <p:cNvSpPr txBox="1"/>
          <p:nvPr/>
        </p:nvSpPr>
        <p:spPr>
          <a:xfrm>
            <a:off x="579521" y="5478172"/>
            <a:ext cx="6096000" cy="1015663"/>
          </a:xfrm>
          <a:prstGeom prst="rect">
            <a:avLst/>
          </a:prstGeom>
          <a:noFill/>
        </p:spPr>
        <p:txBody>
          <a:bodyPr wrap="square">
            <a:spAutoFit/>
          </a:bodyPr>
          <a:lstStyle/>
          <a:p>
            <a:pPr algn="ctr" fontAlgn="base">
              <a:buFont typeface="Arial" panose="020B0604020202020204" pitchFamily="34" charset="0"/>
              <a:buChar char="•"/>
            </a:pPr>
            <a:r>
              <a:rPr lang="en-US" sz="2000" b="1" i="0" dirty="0">
                <a:effectLst/>
                <a:latin typeface="Calibri" panose="020F0502020204030204" pitchFamily="34" charset="0"/>
                <a:cs typeface="Calibri" panose="020F0502020204030204" pitchFamily="34" charset="0"/>
              </a:rPr>
              <a:t>Tendrils: </a:t>
            </a:r>
            <a:r>
              <a:rPr lang="en-US" sz="2000" b="0" i="0" dirty="0">
                <a:effectLst/>
                <a:latin typeface="Calibri" panose="020F0502020204030204" pitchFamily="34" charset="0"/>
                <a:cs typeface="Calibri" panose="020F0502020204030204" pitchFamily="34" charset="0"/>
              </a:rPr>
              <a:t>When Leaves are modified into wiry and structures then these are called as </a:t>
            </a:r>
            <a:r>
              <a:rPr lang="en-US" sz="2000" b="1" i="0" dirty="0">
                <a:effectLst/>
                <a:latin typeface="Calibri" panose="020F0502020204030204" pitchFamily="34" charset="0"/>
                <a:cs typeface="Calibri" panose="020F0502020204030204" pitchFamily="34" charset="0"/>
              </a:rPr>
              <a:t>tendrils</a:t>
            </a:r>
            <a:r>
              <a:rPr lang="en-US" sz="2000" b="0" i="0" dirty="0">
                <a:effectLst/>
                <a:latin typeface="Calibri" panose="020F0502020204030204" pitchFamily="34" charset="0"/>
                <a:cs typeface="Calibri" panose="020F0502020204030204" pitchFamily="34" charset="0"/>
              </a:rPr>
              <a:t>, these are help the climbers to climb.</a:t>
            </a:r>
          </a:p>
        </p:txBody>
      </p:sp>
      <p:sp>
        <p:nvSpPr>
          <p:cNvPr id="12" name="TextBox 11">
            <a:extLst>
              <a:ext uri="{FF2B5EF4-FFF2-40B4-BE49-F238E27FC236}">
                <a16:creationId xmlns:a16="http://schemas.microsoft.com/office/drawing/2014/main" id="{B949F7F7-71AC-DBE1-DC7A-933AAEE4FFFA}"/>
              </a:ext>
            </a:extLst>
          </p:cNvPr>
          <p:cNvSpPr txBox="1"/>
          <p:nvPr/>
        </p:nvSpPr>
        <p:spPr>
          <a:xfrm>
            <a:off x="6545178" y="5487959"/>
            <a:ext cx="5488405" cy="1015663"/>
          </a:xfrm>
          <a:prstGeom prst="rect">
            <a:avLst/>
          </a:prstGeom>
          <a:noFill/>
        </p:spPr>
        <p:txBody>
          <a:bodyPr wrap="square">
            <a:spAutoFit/>
          </a:bodyPr>
          <a:lstStyle/>
          <a:p>
            <a:pPr algn="ctr"/>
            <a:r>
              <a:rPr lang="en-US" sz="2000" b="1" dirty="0"/>
              <a:t>Spines : </a:t>
            </a:r>
            <a:r>
              <a:rPr lang="en-US" sz="2000" dirty="0">
                <a:latin typeface="Calibri" panose="020F0502020204030204" pitchFamily="34" charset="0"/>
                <a:cs typeface="Calibri" panose="020F0502020204030204" pitchFamily="34" charset="0"/>
              </a:rPr>
              <a:t>When Leaves are converted into pointed structure and these structures protect the plant from herbivores.</a:t>
            </a:r>
          </a:p>
        </p:txBody>
      </p:sp>
      <p:pic>
        <p:nvPicPr>
          <p:cNvPr id="13" name="Рисунок 12">
            <a:extLst>
              <a:ext uri="{FF2B5EF4-FFF2-40B4-BE49-F238E27FC236}">
                <a16:creationId xmlns:a16="http://schemas.microsoft.com/office/drawing/2014/main" id="{ECDA592D-B941-84E2-ED21-4DD67E57D32F}"/>
              </a:ext>
            </a:extLst>
          </p:cNvPr>
          <p:cNvPicPr>
            <a:picLocks noChangeAspect="1"/>
          </p:cNvPicPr>
          <p:nvPr/>
        </p:nvPicPr>
        <p:blipFill>
          <a:blip r:embed="rId4"/>
          <a:stretch>
            <a:fillRect/>
          </a:stretch>
        </p:blipFill>
        <p:spPr>
          <a:xfrm>
            <a:off x="6545178" y="2106199"/>
            <a:ext cx="4246613" cy="2832458"/>
          </a:xfrm>
          <a:prstGeom prst="rect">
            <a:avLst/>
          </a:prstGeom>
        </p:spPr>
      </p:pic>
    </p:spTree>
    <p:extLst>
      <p:ext uri="{BB962C8B-B14F-4D97-AF65-F5344CB8AC3E}">
        <p14:creationId xmlns:p14="http://schemas.microsoft.com/office/powerpoint/2010/main" val="3080925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D95DE6-7213-DCEC-3983-12C3F9609985}"/>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B36E5C8-4E7F-3F8A-2CE0-3791804A9A10}"/>
              </a:ext>
            </a:extLst>
          </p:cNvPr>
          <p:cNvSpPr>
            <a:spLocks noGrp="1"/>
          </p:cNvSpPr>
          <p:nvPr>
            <p:ph idx="1"/>
          </p:nvPr>
        </p:nvSpPr>
        <p:spPr>
          <a:xfrm>
            <a:off x="6361471" y="5128367"/>
            <a:ext cx="5483941" cy="1729633"/>
          </a:xfrm>
        </p:spPr>
        <p:txBody>
          <a:bodyPr>
            <a:normAutofit/>
          </a:bodyPr>
          <a:lstStyle/>
          <a:p>
            <a:pPr algn="l" fontAlgn="base">
              <a:buFont typeface="Arial" panose="020B0604020202020204" pitchFamily="34" charset="0"/>
              <a:buChar char="•"/>
            </a:pPr>
            <a:r>
              <a:rPr lang="en-US" sz="2400" b="1" i="0" dirty="0">
                <a:effectLst/>
                <a:latin typeface="Calibri" panose="020F0502020204030204" pitchFamily="34" charset="0"/>
                <a:cs typeface="Calibri" panose="020F0502020204030204" pitchFamily="34" charset="0"/>
              </a:rPr>
              <a:t>Storage leaves:</a:t>
            </a:r>
            <a:r>
              <a:rPr lang="en-US" sz="2400" b="0" i="0" dirty="0">
                <a:effectLst/>
                <a:latin typeface="Calibri" panose="020F0502020204030204" pitchFamily="34" charset="0"/>
                <a:cs typeface="Calibri" panose="020F0502020204030204" pitchFamily="34" charset="0"/>
              </a:rPr>
              <a:t> Due to storage of water and food these Leaves are become fleshy (Succulent plants: aloe)</a:t>
            </a:r>
          </a:p>
          <a:p>
            <a:endParaRPr lang="ru-RU" dirty="0"/>
          </a:p>
        </p:txBody>
      </p:sp>
      <p:pic>
        <p:nvPicPr>
          <p:cNvPr id="12290" name="Picture 2" descr="Phyllode - Wikipedia">
            <a:extLst>
              <a:ext uri="{FF2B5EF4-FFF2-40B4-BE49-F238E27FC236}">
                <a16:creationId xmlns:a16="http://schemas.microsoft.com/office/drawing/2014/main" id="{F96BA141-7854-8EAB-D0C0-8BBF1ABA1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23931"/>
            <a:ext cx="3925529" cy="41808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07E2D0-091C-F5A8-94CA-50C320FA0337}"/>
              </a:ext>
            </a:extLst>
          </p:cNvPr>
          <p:cNvSpPr txBox="1"/>
          <p:nvPr/>
        </p:nvSpPr>
        <p:spPr>
          <a:xfrm>
            <a:off x="557981" y="5133740"/>
            <a:ext cx="6098458" cy="1200329"/>
          </a:xfrm>
          <a:prstGeom prst="rect">
            <a:avLst/>
          </a:prstGeom>
          <a:noFill/>
        </p:spPr>
        <p:txBody>
          <a:bodyPr wrap="square">
            <a:spAutoFit/>
          </a:bodyPr>
          <a:lstStyle/>
          <a:p>
            <a:pPr algn="l" fontAlgn="base">
              <a:buFont typeface="Arial" panose="020B0604020202020204" pitchFamily="34" charset="0"/>
              <a:buChar char="•"/>
            </a:pPr>
            <a:r>
              <a:rPr lang="en-US" sz="2400" b="1" i="0" dirty="0">
                <a:effectLst/>
                <a:latin typeface="Calibri" panose="020F0502020204030204" pitchFamily="34" charset="0"/>
                <a:cs typeface="Calibri" panose="020F0502020204030204" pitchFamily="34" charset="0"/>
              </a:rPr>
              <a:t>Phyllode: </a:t>
            </a:r>
            <a:r>
              <a:rPr lang="en-US" sz="2400" b="0" i="0" dirty="0">
                <a:effectLst/>
                <a:latin typeface="Calibri" panose="020F0502020204030204" pitchFamily="34" charset="0"/>
                <a:cs typeface="Calibri" panose="020F0502020204030204" pitchFamily="34" charset="0"/>
              </a:rPr>
              <a:t>When petiole is modified into extended green structures which carries out photosynthesis (Acacia leaves).</a:t>
            </a:r>
          </a:p>
        </p:txBody>
      </p:sp>
      <p:pic>
        <p:nvPicPr>
          <p:cNvPr id="12292" name="Picture 4" descr="A plant viewed from the top with succulent leaves. The leaves are thicker than normal leaves. ">
            <a:extLst>
              <a:ext uri="{FF2B5EF4-FFF2-40B4-BE49-F238E27FC236}">
                <a16:creationId xmlns:a16="http://schemas.microsoft.com/office/drawing/2014/main" id="{032DEF5D-E13C-B473-43C9-2846740D6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884" y="523931"/>
            <a:ext cx="5238750" cy="418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458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tricularia inflata (swollen bladderwort): Go Botany">
            <a:extLst>
              <a:ext uri="{FF2B5EF4-FFF2-40B4-BE49-F238E27FC236}">
                <a16:creationId xmlns:a16="http://schemas.microsoft.com/office/drawing/2014/main" id="{092C2E0E-216A-AC9D-4403-0D05F2DB6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20" y="1083810"/>
            <a:ext cx="4132429" cy="3119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416F55-4CD0-1AE8-A705-0104C08C299E}"/>
              </a:ext>
            </a:extLst>
          </p:cNvPr>
          <p:cNvSpPr txBox="1"/>
          <p:nvPr/>
        </p:nvSpPr>
        <p:spPr>
          <a:xfrm>
            <a:off x="266804" y="4890390"/>
            <a:ext cx="4393687" cy="1323439"/>
          </a:xfrm>
          <a:prstGeom prst="rect">
            <a:avLst/>
          </a:prstGeom>
          <a:noFill/>
        </p:spPr>
        <p:txBody>
          <a:bodyPr wrap="square">
            <a:spAutoFit/>
          </a:bodyPr>
          <a:lstStyle/>
          <a:p>
            <a:pPr algn="l" fontAlgn="base">
              <a:buFont typeface="Arial" panose="020B0604020202020204" pitchFamily="34" charset="0"/>
              <a:buChar char="•"/>
            </a:pPr>
            <a:r>
              <a:rPr lang="en-US" sz="2000" b="1" i="0" dirty="0">
                <a:effectLst/>
                <a:latin typeface="Calibri" panose="020F0502020204030204" pitchFamily="34" charset="0"/>
                <a:cs typeface="Calibri" panose="020F0502020204030204" pitchFamily="34" charset="0"/>
              </a:rPr>
              <a:t>Leaf bladders: </a:t>
            </a:r>
            <a:r>
              <a:rPr lang="en-US" sz="2000" b="0" i="0" dirty="0">
                <a:effectLst/>
                <a:latin typeface="Calibri" panose="020F0502020204030204" pitchFamily="34" charset="0"/>
                <a:cs typeface="Calibri" panose="020F0502020204030204" pitchFamily="34" charset="0"/>
              </a:rPr>
              <a:t>Leaves of the some aquatic plants are modified into leaf bladders which trap the small insects (</a:t>
            </a:r>
            <a:r>
              <a:rPr lang="en-US" sz="2000" i="1" dirty="0">
                <a:latin typeface="Calibri" panose="020F0502020204030204" pitchFamily="34" charset="0"/>
                <a:cs typeface="Calibri" panose="020F0502020204030204" pitchFamily="34" charset="0"/>
              </a:rPr>
              <a:t>S</a:t>
            </a:r>
            <a:r>
              <a:rPr lang="en-US" sz="2000" b="0" i="1" dirty="0">
                <a:effectLst/>
                <a:latin typeface="Calibri" panose="020F0502020204030204" pitchFamily="34" charset="0"/>
                <a:cs typeface="Calibri" panose="020F0502020204030204" pitchFamily="34" charset="0"/>
              </a:rPr>
              <a:t>wollen bladderwort</a:t>
            </a:r>
            <a:r>
              <a:rPr lang="en-US" sz="2000" b="0" i="0" dirty="0">
                <a:effectLst/>
                <a:latin typeface="Calibri" panose="020F0502020204030204" pitchFamily="34" charset="0"/>
                <a:cs typeface="Calibri" panose="020F0502020204030204" pitchFamily="34" charset="0"/>
              </a:rPr>
              <a:t>).</a:t>
            </a:r>
          </a:p>
        </p:txBody>
      </p:sp>
      <p:pic>
        <p:nvPicPr>
          <p:cNvPr id="13316" name="Picture 4" descr="Pitcher plant - Types, How to Grow &amp; Plant Care Tips">
            <a:extLst>
              <a:ext uri="{FF2B5EF4-FFF2-40B4-BE49-F238E27FC236}">
                <a16:creationId xmlns:a16="http://schemas.microsoft.com/office/drawing/2014/main" id="{D9CB5E83-A234-2635-88A6-7E1FA2C20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796" y="1083810"/>
            <a:ext cx="4041057" cy="3119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E8FC78-76A6-96D7-279F-CDAB9CB468D4}"/>
              </a:ext>
            </a:extLst>
          </p:cNvPr>
          <p:cNvSpPr txBox="1"/>
          <p:nvPr/>
        </p:nvSpPr>
        <p:spPr>
          <a:xfrm>
            <a:off x="4470796" y="4855654"/>
            <a:ext cx="4041057" cy="1631216"/>
          </a:xfrm>
          <a:prstGeom prst="rect">
            <a:avLst/>
          </a:prstGeom>
          <a:noFill/>
        </p:spPr>
        <p:txBody>
          <a:bodyPr wrap="square">
            <a:spAutoFit/>
          </a:bodyPr>
          <a:lstStyle/>
          <a:p>
            <a:pPr algn="l" fontAlgn="base">
              <a:buFont typeface="Arial" panose="020B0604020202020204" pitchFamily="34" charset="0"/>
              <a:buChar char="•"/>
            </a:pPr>
            <a:r>
              <a:rPr lang="en-US" sz="2000" b="1" i="0" dirty="0">
                <a:effectLst/>
                <a:latin typeface="Calibri" panose="020F0502020204030204" pitchFamily="34" charset="0"/>
                <a:cs typeface="Calibri" panose="020F0502020204030204" pitchFamily="34" charset="0"/>
              </a:rPr>
              <a:t>Leaf pitcher: </a:t>
            </a:r>
            <a:r>
              <a:rPr lang="en-US" sz="2000" b="0" i="0" dirty="0">
                <a:effectLst/>
                <a:latin typeface="Calibri" panose="020F0502020204030204" pitchFamily="34" charset="0"/>
                <a:cs typeface="Calibri" panose="020F0502020204030204" pitchFamily="34" charset="0"/>
              </a:rPr>
              <a:t>Leaf lamina is modified into a lid which is called as </a:t>
            </a:r>
            <a:r>
              <a:rPr lang="en-US" sz="2000" b="1" i="0" dirty="0">
                <a:effectLst/>
                <a:latin typeface="Calibri" panose="020F0502020204030204" pitchFamily="34" charset="0"/>
                <a:cs typeface="Calibri" panose="020F0502020204030204" pitchFamily="34" charset="0"/>
              </a:rPr>
              <a:t>pitcher</a:t>
            </a:r>
            <a:r>
              <a:rPr lang="en-US" sz="2000" b="0" i="0" dirty="0">
                <a:effectLst/>
                <a:latin typeface="Calibri" panose="020F0502020204030204" pitchFamily="34" charset="0"/>
                <a:cs typeface="Calibri" panose="020F0502020204030204" pitchFamily="34" charset="0"/>
              </a:rPr>
              <a:t> and this trap the insects and fulfill nitrogen requirement.</a:t>
            </a:r>
            <a:r>
              <a:rPr lang="ru-RU" sz="2000" b="0" i="0" dirty="0">
                <a:effectLst/>
                <a:latin typeface="Calibri" panose="020F0502020204030204" pitchFamily="34" charset="0"/>
                <a:cs typeface="Calibri" panose="020F0502020204030204" pitchFamily="34" charset="0"/>
              </a:rPr>
              <a:t> (</a:t>
            </a:r>
            <a:r>
              <a:rPr lang="en-US" sz="2000" b="0" i="0" dirty="0">
                <a:effectLst/>
                <a:latin typeface="Calibri" panose="020F0502020204030204" pitchFamily="34" charset="0"/>
                <a:cs typeface="Calibri" panose="020F0502020204030204" pitchFamily="34" charset="0"/>
              </a:rPr>
              <a:t>Nepenthes</a:t>
            </a:r>
            <a:r>
              <a:rPr lang="ru-RU" sz="2000" b="0" i="0" dirty="0">
                <a:effectLst/>
                <a:latin typeface="Calibri" panose="020F0502020204030204" pitchFamily="34" charset="0"/>
                <a:cs typeface="Calibri" panose="020F0502020204030204" pitchFamily="34" charset="0"/>
              </a:rPr>
              <a:t>)</a:t>
            </a:r>
            <a:endParaRPr lang="en-US" sz="2000" b="0" i="0" dirty="0">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201939E-00BB-2B4D-514A-00AAAB88EA4A}"/>
              </a:ext>
            </a:extLst>
          </p:cNvPr>
          <p:cNvSpPr txBox="1"/>
          <p:nvPr/>
        </p:nvSpPr>
        <p:spPr>
          <a:xfrm>
            <a:off x="3049229" y="3244334"/>
            <a:ext cx="6098458" cy="369332"/>
          </a:xfrm>
          <a:prstGeom prst="rect">
            <a:avLst/>
          </a:prstGeom>
          <a:noFill/>
        </p:spPr>
        <p:txBody>
          <a:bodyPr wrap="square">
            <a:spAutoFit/>
          </a:bodyPr>
          <a:lstStyle/>
          <a:p>
            <a:r>
              <a:rPr lang="en-US" b="0" i="0" dirty="0">
                <a:solidFill>
                  <a:srgbClr val="1F1F1F"/>
                </a:solidFill>
                <a:effectLst/>
                <a:latin typeface="Google Sans"/>
              </a:rPr>
              <a:t>fleshy leaves</a:t>
            </a:r>
            <a:endParaRPr lang="ru-RU" dirty="0"/>
          </a:p>
        </p:txBody>
      </p:sp>
      <p:sp>
        <p:nvSpPr>
          <p:cNvPr id="15" name="TextBox 14">
            <a:extLst>
              <a:ext uri="{FF2B5EF4-FFF2-40B4-BE49-F238E27FC236}">
                <a16:creationId xmlns:a16="http://schemas.microsoft.com/office/drawing/2014/main" id="{C39364D8-DCCE-1095-01F4-04AB3AF4C98E}"/>
              </a:ext>
            </a:extLst>
          </p:cNvPr>
          <p:cNvSpPr txBox="1"/>
          <p:nvPr/>
        </p:nvSpPr>
        <p:spPr>
          <a:xfrm>
            <a:off x="8993003" y="4864328"/>
            <a:ext cx="2932193" cy="400110"/>
          </a:xfrm>
          <a:prstGeom prst="rect">
            <a:avLst/>
          </a:prstGeom>
          <a:noFill/>
        </p:spPr>
        <p:txBody>
          <a:bodyPr wrap="square">
            <a:spAutoFit/>
          </a:bodyPr>
          <a:lstStyle/>
          <a:p>
            <a:r>
              <a:rPr lang="en-US" sz="2000" b="1" i="0" dirty="0">
                <a:solidFill>
                  <a:srgbClr val="1F1F1F"/>
                </a:solidFill>
                <a:effectLst/>
                <a:latin typeface="Calibri" panose="020F0502020204030204" pitchFamily="34" charset="0"/>
                <a:cs typeface="Calibri" panose="020F0502020204030204" pitchFamily="34" charset="0"/>
              </a:rPr>
              <a:t>Fleshy leaves of onion</a:t>
            </a:r>
            <a:endParaRPr lang="ru-RU" sz="2000" b="1" dirty="0">
              <a:latin typeface="Calibri" panose="020F0502020204030204" pitchFamily="34" charset="0"/>
              <a:cs typeface="Calibri" panose="020F0502020204030204" pitchFamily="34" charset="0"/>
            </a:endParaRPr>
          </a:p>
        </p:txBody>
      </p:sp>
      <p:pic>
        <p:nvPicPr>
          <p:cNvPr id="13320" name="Picture 8" descr="Explain the type of modification that is seen in Onion.">
            <a:extLst>
              <a:ext uri="{FF2B5EF4-FFF2-40B4-BE49-F238E27FC236}">
                <a16:creationId xmlns:a16="http://schemas.microsoft.com/office/drawing/2014/main" id="{5A8F2788-6477-3334-EC67-D968A5B57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700" y="1186738"/>
            <a:ext cx="31623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703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D360CB-FD39-2CEF-9726-EBB47BC94C12}"/>
              </a:ext>
            </a:extLst>
          </p:cNvPr>
          <p:cNvSpPr>
            <a:spLocks noGrp="1"/>
          </p:cNvSpPr>
          <p:nvPr>
            <p:ph type="title"/>
          </p:nvPr>
        </p:nvSpPr>
        <p:spPr>
          <a:xfrm>
            <a:off x="838200" y="204281"/>
            <a:ext cx="10515600" cy="1325563"/>
          </a:xfrm>
        </p:spPr>
        <p:txBody>
          <a:bodyPr/>
          <a:lstStyle/>
          <a:p>
            <a:pPr algn="ctr"/>
            <a:r>
              <a:rPr lang="en-US" b="1" dirty="0"/>
              <a:t>Summary</a:t>
            </a:r>
            <a:endParaRPr lang="kk-KZ" b="1" dirty="0"/>
          </a:p>
        </p:txBody>
      </p:sp>
      <p:sp>
        <p:nvSpPr>
          <p:cNvPr id="3" name="Объект 2">
            <a:extLst>
              <a:ext uri="{FF2B5EF4-FFF2-40B4-BE49-F238E27FC236}">
                <a16:creationId xmlns:a16="http://schemas.microsoft.com/office/drawing/2014/main" id="{CAF24F2B-8B93-A4C9-EFEA-351FE0076D3C}"/>
              </a:ext>
            </a:extLst>
          </p:cNvPr>
          <p:cNvSpPr>
            <a:spLocks noGrp="1"/>
          </p:cNvSpPr>
          <p:nvPr>
            <p:ph idx="1"/>
          </p:nvPr>
        </p:nvSpPr>
        <p:spPr>
          <a:xfrm>
            <a:off x="642836" y="1371600"/>
            <a:ext cx="10906328" cy="5175115"/>
          </a:xfrm>
        </p:spPr>
        <p:txBody>
          <a:bodyPr>
            <a:normAutofit fontScale="92500" lnSpcReduction="10000"/>
          </a:bodyPr>
          <a:lstStyle/>
          <a:p>
            <a:r>
              <a:rPr lang="en-US" dirty="0"/>
              <a:t>Plants are composed of organs made up of tissues. Vegetative organs, including roots, stems, and leaves, facilitate growth, while reproductive organs are involved in sexual reproduction. Roots typically absorb water and nutrients from the soil, though some are aerial. The stem and leaves together form the shoot, with stems occurring both above and below ground, sometimes modified for storage or perennation. Leaves generally grow above ground, though some underground stems possess reduced leaves or swollen leaf bases.</a:t>
            </a:r>
          </a:p>
          <a:p>
            <a:r>
              <a:rPr lang="en-US" dirty="0"/>
              <a:t>Primary organs and tissues arise from the shoot and root apical meristems, with secondary tissues such as wood developing from lateral meristems. Adventitious roots form from differentiated cells that retain meristematic potential. During flowering, the shoot apical meristem transitions from a vegetative to a reproductive state, producing flowers on inflorescences, which may be solitary or grouped into a inflorescence.</a:t>
            </a:r>
            <a:endParaRPr lang="kk-KZ" dirty="0"/>
          </a:p>
        </p:txBody>
      </p:sp>
    </p:spTree>
    <p:extLst>
      <p:ext uri="{BB962C8B-B14F-4D97-AF65-F5344CB8AC3E}">
        <p14:creationId xmlns:p14="http://schemas.microsoft.com/office/powerpoint/2010/main" val="288129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 снимок экрана, карта&#10;&#10;Автоматически созданное описание">
            <a:extLst>
              <a:ext uri="{FF2B5EF4-FFF2-40B4-BE49-F238E27FC236}">
                <a16:creationId xmlns:a16="http://schemas.microsoft.com/office/drawing/2014/main" id="{BAA41BFA-C6EF-BA5F-7267-7E3B4C20CA0B}"/>
              </a:ext>
            </a:extLst>
          </p:cNvPr>
          <p:cNvPicPr>
            <a:picLocks noChangeAspect="1"/>
          </p:cNvPicPr>
          <p:nvPr/>
        </p:nvPicPr>
        <p:blipFill>
          <a:blip r:embed="rId2"/>
          <a:srcRect l="7806" r="-244"/>
          <a:stretch/>
        </p:blipFill>
        <p:spPr>
          <a:xfrm>
            <a:off x="429909" y="1103046"/>
            <a:ext cx="5854840" cy="4845316"/>
          </a:xfrm>
          <a:prstGeom prst="rect">
            <a:avLst/>
          </a:prstGeom>
        </p:spPr>
      </p:pic>
      <p:sp>
        <p:nvSpPr>
          <p:cNvPr id="2" name="Заголовок 1">
            <a:extLst>
              <a:ext uri="{FF2B5EF4-FFF2-40B4-BE49-F238E27FC236}">
                <a16:creationId xmlns:a16="http://schemas.microsoft.com/office/drawing/2014/main" id="{055927C0-4F3A-E40D-AC0A-B19DE9F63CD5}"/>
              </a:ext>
            </a:extLst>
          </p:cNvPr>
          <p:cNvSpPr>
            <a:spLocks noGrp="1"/>
          </p:cNvSpPr>
          <p:nvPr>
            <p:ph type="title"/>
          </p:nvPr>
        </p:nvSpPr>
        <p:spPr>
          <a:xfrm>
            <a:off x="6422739" y="909638"/>
            <a:ext cx="5063131" cy="1318062"/>
          </a:xfrm>
        </p:spPr>
        <p:txBody>
          <a:bodyPr>
            <a:normAutofit/>
          </a:bodyPr>
          <a:lstStyle/>
          <a:p>
            <a:r>
              <a:rPr lang="en-US" dirty="0"/>
              <a:t>CHARACTERISTICS OF ROOTS</a:t>
            </a:r>
            <a:endParaRPr lang="kk-KZ" dirty="0"/>
          </a:p>
        </p:txBody>
      </p:sp>
      <p:sp>
        <p:nvSpPr>
          <p:cNvPr id="3" name="Объект 2">
            <a:extLst>
              <a:ext uri="{FF2B5EF4-FFF2-40B4-BE49-F238E27FC236}">
                <a16:creationId xmlns:a16="http://schemas.microsoft.com/office/drawing/2014/main" id="{6350C6BC-07F5-470B-D66E-4BD62B09B8CB}"/>
              </a:ext>
            </a:extLst>
          </p:cNvPr>
          <p:cNvSpPr>
            <a:spLocks noGrp="1"/>
          </p:cNvSpPr>
          <p:nvPr>
            <p:ph idx="1"/>
          </p:nvPr>
        </p:nvSpPr>
        <p:spPr>
          <a:xfrm>
            <a:off x="6521380" y="2236843"/>
            <a:ext cx="4970579" cy="3931920"/>
          </a:xfrm>
        </p:spPr>
        <p:txBody>
          <a:bodyPr>
            <a:normAutofit fontScale="92500" lnSpcReduction="20000"/>
          </a:bodyPr>
          <a:lstStyle/>
          <a:p>
            <a:pPr>
              <a:spcBef>
                <a:spcPts val="0"/>
              </a:spcBef>
              <a:spcAft>
                <a:spcPts val="600"/>
              </a:spcAft>
            </a:pPr>
            <a:r>
              <a:rPr lang="en-US" dirty="0"/>
              <a:t>Non-green due to absence of chlorophyll; </a:t>
            </a:r>
          </a:p>
          <a:p>
            <a:pPr>
              <a:spcBef>
                <a:spcPts val="0"/>
              </a:spcBef>
              <a:spcAft>
                <a:spcPts val="600"/>
              </a:spcAft>
            </a:pPr>
            <a:r>
              <a:rPr lang="en-US" dirty="0"/>
              <a:t>Not divided into nodes and internodes; </a:t>
            </a:r>
          </a:p>
          <a:p>
            <a:pPr>
              <a:spcBef>
                <a:spcPts val="0"/>
              </a:spcBef>
              <a:spcAft>
                <a:spcPts val="600"/>
              </a:spcAft>
            </a:pPr>
            <a:r>
              <a:rPr lang="en-US" dirty="0"/>
              <a:t>Absence of leaves and buds; </a:t>
            </a:r>
          </a:p>
          <a:p>
            <a:pPr>
              <a:spcBef>
                <a:spcPts val="0"/>
              </a:spcBef>
              <a:spcAft>
                <a:spcPts val="600"/>
              </a:spcAft>
            </a:pPr>
            <a:r>
              <a:rPr lang="en-US" dirty="0"/>
              <a:t>Positively geotropic (grow towards gravity); </a:t>
            </a:r>
          </a:p>
          <a:p>
            <a:pPr>
              <a:spcBef>
                <a:spcPts val="0"/>
              </a:spcBef>
              <a:spcAft>
                <a:spcPts val="600"/>
              </a:spcAft>
            </a:pPr>
            <a:r>
              <a:rPr lang="en-US" dirty="0"/>
              <a:t>Positively hydrotropic (grow towards water); </a:t>
            </a:r>
          </a:p>
          <a:p>
            <a:pPr>
              <a:spcBef>
                <a:spcPts val="0"/>
              </a:spcBef>
              <a:spcAft>
                <a:spcPts val="600"/>
              </a:spcAft>
            </a:pPr>
            <a:r>
              <a:rPr lang="en-US" dirty="0"/>
              <a:t>Negatively phototropic (grow away from light).</a:t>
            </a:r>
            <a:endParaRPr lang="kk-KZ" dirty="0"/>
          </a:p>
        </p:txBody>
      </p:sp>
    </p:spTree>
    <p:extLst>
      <p:ext uri="{BB962C8B-B14F-4D97-AF65-F5344CB8AC3E}">
        <p14:creationId xmlns:p14="http://schemas.microsoft.com/office/powerpoint/2010/main" val="2023555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7227103D-C816-7019-0FB3-E992BABA81EE}"/>
              </a:ext>
            </a:extLst>
          </p:cNvPr>
          <p:cNvPicPr>
            <a:picLocks noChangeAspect="1"/>
          </p:cNvPicPr>
          <p:nvPr/>
        </p:nvPicPr>
        <p:blipFill>
          <a:blip r:embed="rId2"/>
          <a:srcRect t="2559"/>
          <a:stretch/>
        </p:blipFill>
        <p:spPr>
          <a:xfrm>
            <a:off x="7580376" y="731520"/>
            <a:ext cx="3895344" cy="5422392"/>
          </a:xfrm>
          <a:prstGeom prst="rect">
            <a:avLst/>
          </a:prstGeom>
        </p:spPr>
      </p:pic>
      <p:sp>
        <p:nvSpPr>
          <p:cNvPr id="2" name="Заголовок 1">
            <a:extLst>
              <a:ext uri="{FF2B5EF4-FFF2-40B4-BE49-F238E27FC236}">
                <a16:creationId xmlns:a16="http://schemas.microsoft.com/office/drawing/2014/main" id="{9DA7ED19-AD41-B54B-63E0-C11BEC39E826}"/>
              </a:ext>
            </a:extLst>
          </p:cNvPr>
          <p:cNvSpPr>
            <a:spLocks noGrp="1"/>
          </p:cNvSpPr>
          <p:nvPr>
            <p:ph type="title"/>
          </p:nvPr>
        </p:nvSpPr>
        <p:spPr>
          <a:xfrm>
            <a:off x="704088" y="914400"/>
            <a:ext cx="6239599" cy="1307592"/>
          </a:xfrm>
        </p:spPr>
        <p:txBody>
          <a:bodyPr>
            <a:normAutofit/>
          </a:bodyPr>
          <a:lstStyle/>
          <a:p>
            <a:r>
              <a:rPr lang="en-US" dirty="0"/>
              <a:t>FUNCTIONS OF ROOTS</a:t>
            </a:r>
            <a:endParaRPr lang="kk-KZ" dirty="0"/>
          </a:p>
        </p:txBody>
      </p:sp>
      <p:sp>
        <p:nvSpPr>
          <p:cNvPr id="3" name="Объект 2">
            <a:extLst>
              <a:ext uri="{FF2B5EF4-FFF2-40B4-BE49-F238E27FC236}">
                <a16:creationId xmlns:a16="http://schemas.microsoft.com/office/drawing/2014/main" id="{F7989E2B-4143-3A02-C44C-D99FADF07290}"/>
              </a:ext>
            </a:extLst>
          </p:cNvPr>
          <p:cNvSpPr>
            <a:spLocks noGrp="1"/>
          </p:cNvSpPr>
          <p:nvPr>
            <p:ph idx="1"/>
          </p:nvPr>
        </p:nvSpPr>
        <p:spPr>
          <a:xfrm>
            <a:off x="704088" y="2221992"/>
            <a:ext cx="6239599" cy="3941064"/>
          </a:xfrm>
        </p:spPr>
        <p:txBody>
          <a:bodyPr>
            <a:normAutofit fontScale="77500" lnSpcReduction="20000"/>
          </a:bodyPr>
          <a:lstStyle/>
          <a:p>
            <a:pPr marL="0" indent="0">
              <a:lnSpc>
                <a:spcPct val="100000"/>
              </a:lnSpc>
              <a:buNone/>
            </a:pPr>
            <a:r>
              <a:rPr lang="en-US" dirty="0"/>
              <a:t>(</a:t>
            </a:r>
            <a:r>
              <a:rPr lang="en-US" dirty="0" err="1"/>
              <a:t>i</a:t>
            </a:r>
            <a:r>
              <a:rPr lang="en-US" dirty="0"/>
              <a:t>) Anchorage – Roots anchor the plant firmly to the soil (mechanical function). </a:t>
            </a:r>
          </a:p>
          <a:p>
            <a:pPr marL="0" indent="0">
              <a:lnSpc>
                <a:spcPct val="100000"/>
              </a:lnSpc>
              <a:buNone/>
            </a:pPr>
            <a:r>
              <a:rPr lang="en-US" dirty="0"/>
              <a:t>(ii) Absorption – Roots absorb water and mineral salts and conduct them upwards (physiological function). </a:t>
            </a:r>
          </a:p>
          <a:p>
            <a:pPr marL="0" indent="0">
              <a:lnSpc>
                <a:spcPct val="100000"/>
              </a:lnSpc>
              <a:buNone/>
            </a:pPr>
            <a:r>
              <a:rPr lang="en-US" dirty="0"/>
              <a:t>(iii) Special functions – By undergoing modifications in their structure, roots perform special physiological functions like food storage, assimilation, absorption of atmospheric moisture, sucking food from host, better gaseous exchange and mechanical functions like floating (buoyancy), stronger anchorage and climbing.</a:t>
            </a:r>
            <a:endParaRPr lang="kk-KZ" dirty="0"/>
          </a:p>
        </p:txBody>
      </p:sp>
    </p:spTree>
    <p:extLst>
      <p:ext uri="{BB962C8B-B14F-4D97-AF65-F5344CB8AC3E}">
        <p14:creationId xmlns:p14="http://schemas.microsoft.com/office/powerpoint/2010/main" val="1838320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48DA35-DD67-F8D3-8A06-7ECA3EBA6C01}"/>
              </a:ext>
            </a:extLst>
          </p:cNvPr>
          <p:cNvSpPr>
            <a:spLocks noGrp="1"/>
          </p:cNvSpPr>
          <p:nvPr>
            <p:ph type="title"/>
          </p:nvPr>
        </p:nvSpPr>
        <p:spPr/>
        <p:txBody>
          <a:bodyPr/>
          <a:lstStyle/>
          <a:p>
            <a:r>
              <a:rPr lang="en-US" dirty="0"/>
              <a:t>TYPES OF ROOTS</a:t>
            </a:r>
            <a:endParaRPr lang="kk-KZ" dirty="0"/>
          </a:p>
        </p:txBody>
      </p:sp>
      <p:sp>
        <p:nvSpPr>
          <p:cNvPr id="3" name="Объект 2">
            <a:extLst>
              <a:ext uri="{FF2B5EF4-FFF2-40B4-BE49-F238E27FC236}">
                <a16:creationId xmlns:a16="http://schemas.microsoft.com/office/drawing/2014/main" id="{3BF5956A-64F0-58AC-FB55-36CC4055C5D2}"/>
              </a:ext>
            </a:extLst>
          </p:cNvPr>
          <p:cNvSpPr>
            <a:spLocks noGrp="1"/>
          </p:cNvSpPr>
          <p:nvPr>
            <p:ph idx="1"/>
          </p:nvPr>
        </p:nvSpPr>
        <p:spPr/>
        <p:txBody>
          <a:bodyPr/>
          <a:lstStyle/>
          <a:p>
            <a:r>
              <a:rPr lang="en-US" b="1" dirty="0"/>
              <a:t>Tap root </a:t>
            </a:r>
            <a:r>
              <a:rPr lang="en-US" dirty="0"/>
              <a:t>– It is the primary and the main root that develops from the radicle, bears numerous branches and remains underground. It is usually found in dicots e.g. sunflower, mustard, carrot, mango.</a:t>
            </a:r>
          </a:p>
          <a:p>
            <a:r>
              <a:rPr lang="en-US" b="1" dirty="0"/>
              <a:t>Adventitious root </a:t>
            </a:r>
            <a:r>
              <a:rPr lang="en-US" dirty="0"/>
              <a:t>– These are roots that develop from any part of the plant except the radicle. They may be aerial or underground. They may grow from node (money plant, bamboo), stem cutting (rose), tree branch (banyan) or stem base (fibrous roots in monocots).</a:t>
            </a:r>
            <a:endParaRPr lang="kk-KZ" dirty="0"/>
          </a:p>
        </p:txBody>
      </p:sp>
    </p:spTree>
    <p:extLst>
      <p:ext uri="{BB962C8B-B14F-4D97-AF65-F5344CB8AC3E}">
        <p14:creationId xmlns:p14="http://schemas.microsoft.com/office/powerpoint/2010/main" val="1415221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89A95F-574B-0C12-A09C-DF461EFC7DE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BBE2F76-61F7-52E9-A0BE-C3C8B5FD583E}"/>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18E73AAB-F41C-633D-41CB-F7AF237FC878}"/>
              </a:ext>
            </a:extLst>
          </p:cNvPr>
          <p:cNvPicPr>
            <a:picLocks noChangeAspect="1"/>
          </p:cNvPicPr>
          <p:nvPr/>
        </p:nvPicPr>
        <p:blipFill rotWithShape="1">
          <a:blip r:embed="rId2"/>
          <a:srcRect l="6875" t="31174" r="36492" b="19555"/>
          <a:stretch/>
        </p:blipFill>
        <p:spPr>
          <a:xfrm>
            <a:off x="653845" y="365125"/>
            <a:ext cx="10884310" cy="5323974"/>
          </a:xfrm>
          <a:prstGeom prst="rect">
            <a:avLst/>
          </a:prstGeom>
        </p:spPr>
      </p:pic>
    </p:spTree>
    <p:extLst>
      <p:ext uri="{BB962C8B-B14F-4D97-AF65-F5344CB8AC3E}">
        <p14:creationId xmlns:p14="http://schemas.microsoft.com/office/powerpoint/2010/main" val="227790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711DD1-E5BF-A4F3-C556-2F1A23F0182E}"/>
              </a:ext>
            </a:extLst>
          </p:cNvPr>
          <p:cNvSpPr>
            <a:spLocks noGrp="1"/>
          </p:cNvSpPr>
          <p:nvPr>
            <p:ph type="title"/>
          </p:nvPr>
        </p:nvSpPr>
        <p:spPr>
          <a:xfrm>
            <a:off x="838200" y="365126"/>
            <a:ext cx="10515600" cy="446036"/>
          </a:xfrm>
        </p:spPr>
        <p:txBody>
          <a:bodyPr>
            <a:normAutofit fontScale="90000"/>
          </a:bodyPr>
          <a:lstStyle/>
          <a:p>
            <a:r>
              <a:rPr lang="en-US" b="1" dirty="0">
                <a:latin typeface="Calibri" panose="020F0502020204030204" pitchFamily="34" charset="0"/>
                <a:cs typeface="Calibri" panose="020F0502020204030204" pitchFamily="34" charset="0"/>
              </a:rPr>
              <a:t>Modifications of Tap Roots</a:t>
            </a:r>
            <a:endParaRPr lang="ru-RU" b="1" dirty="0">
              <a:latin typeface="Calibri" panose="020F0502020204030204" pitchFamily="34" charset="0"/>
              <a:cs typeface="Calibri" panose="020F0502020204030204" pitchFamily="34" charset="0"/>
            </a:endParaRPr>
          </a:p>
        </p:txBody>
      </p:sp>
      <p:sp>
        <p:nvSpPr>
          <p:cNvPr id="3" name="Объект 2">
            <a:extLst>
              <a:ext uri="{FF2B5EF4-FFF2-40B4-BE49-F238E27FC236}">
                <a16:creationId xmlns:a16="http://schemas.microsoft.com/office/drawing/2014/main" id="{173F2640-B20B-36FE-3875-E139EAC886FF}"/>
              </a:ext>
            </a:extLst>
          </p:cNvPr>
          <p:cNvSpPr>
            <a:spLocks noGrp="1"/>
          </p:cNvSpPr>
          <p:nvPr>
            <p:ph idx="1"/>
          </p:nvPr>
        </p:nvSpPr>
        <p:spPr>
          <a:xfrm>
            <a:off x="838200" y="1253331"/>
            <a:ext cx="10515600" cy="4351338"/>
          </a:xfrm>
        </p:spPr>
        <p:txBody>
          <a:bodyPr>
            <a:normAutofit fontScale="92500" lnSpcReduction="20000"/>
          </a:bodyPr>
          <a:lstStyle/>
          <a:p>
            <a:r>
              <a:rPr lang="en-US" sz="4000" b="1" i="0" dirty="0">
                <a:solidFill>
                  <a:srgbClr val="444444"/>
                </a:solidFill>
                <a:effectLst/>
                <a:latin typeface="Calibri" panose="020F0502020204030204" pitchFamily="34" charset="0"/>
                <a:cs typeface="Calibri" panose="020F0502020204030204" pitchFamily="34" charset="0"/>
              </a:rPr>
              <a:t>For Food Storage</a:t>
            </a:r>
          </a:p>
          <a:p>
            <a:pPr marL="0" indent="0" algn="just">
              <a:buNone/>
            </a:pPr>
            <a:r>
              <a:rPr lang="en-US" sz="3200" b="0" i="0" dirty="0">
                <a:solidFill>
                  <a:srgbClr val="444444"/>
                </a:solidFill>
                <a:effectLst/>
                <a:latin typeface="Calibri" panose="020F0502020204030204" pitchFamily="34" charset="0"/>
                <a:cs typeface="Calibri" panose="020F0502020204030204" pitchFamily="34" charset="0"/>
              </a:rPr>
              <a:t>Depending upon their shapes, they are classified as;</a:t>
            </a:r>
          </a:p>
          <a:p>
            <a:pPr algn="just">
              <a:buFont typeface="Arial" panose="020B0604020202020204" pitchFamily="34" charset="0"/>
              <a:buChar char="•"/>
            </a:pPr>
            <a:r>
              <a:rPr lang="en-US" sz="3200" b="1" i="0" dirty="0">
                <a:solidFill>
                  <a:srgbClr val="444444"/>
                </a:solidFill>
                <a:effectLst/>
                <a:latin typeface="Calibri" panose="020F0502020204030204" pitchFamily="34" charset="0"/>
                <a:cs typeface="Calibri" panose="020F0502020204030204" pitchFamily="34" charset="0"/>
              </a:rPr>
              <a:t>Conical roots </a:t>
            </a:r>
            <a:r>
              <a:rPr lang="en-US" sz="3200" b="0" i="0" dirty="0">
                <a:solidFill>
                  <a:srgbClr val="444444"/>
                </a:solidFill>
                <a:effectLst/>
                <a:latin typeface="Calibri" panose="020F0502020204030204" pitchFamily="34" charset="0"/>
                <a:cs typeface="Calibri" panose="020F0502020204030204" pitchFamily="34" charset="0"/>
              </a:rPr>
              <a:t>are broad at the base and conical at the apex, </a:t>
            </a:r>
            <a:r>
              <a:rPr lang="en-US" sz="3200" b="0" i="0" dirty="0" err="1">
                <a:solidFill>
                  <a:srgbClr val="444444"/>
                </a:solidFill>
                <a:effectLst/>
                <a:latin typeface="Calibri" panose="020F0502020204030204" pitchFamily="34" charset="0"/>
                <a:cs typeface="Calibri" panose="020F0502020204030204" pitchFamily="34" charset="0"/>
              </a:rPr>
              <a:t>eg.</a:t>
            </a:r>
            <a:r>
              <a:rPr lang="en-US" sz="3200" b="0" i="0" dirty="0">
                <a:solidFill>
                  <a:srgbClr val="444444"/>
                </a:solidFill>
                <a:effectLst/>
                <a:latin typeface="Calibri" panose="020F0502020204030204" pitchFamily="34" charset="0"/>
                <a:cs typeface="Calibri" panose="020F0502020204030204" pitchFamily="34" charset="0"/>
              </a:rPr>
              <a:t>, carrot</a:t>
            </a:r>
          </a:p>
          <a:p>
            <a:pPr algn="just">
              <a:buFont typeface="Arial" panose="020B0604020202020204" pitchFamily="34" charset="0"/>
              <a:buChar char="•"/>
            </a:pPr>
            <a:r>
              <a:rPr lang="en-US" sz="3200" b="1" i="0" dirty="0">
                <a:solidFill>
                  <a:srgbClr val="444444"/>
                </a:solidFill>
                <a:effectLst/>
                <a:latin typeface="Calibri" panose="020F0502020204030204" pitchFamily="34" charset="0"/>
                <a:cs typeface="Calibri" panose="020F0502020204030204" pitchFamily="34" charset="0"/>
              </a:rPr>
              <a:t>Fusiform roots </a:t>
            </a:r>
            <a:r>
              <a:rPr lang="en-US" sz="3200" b="0" i="0" dirty="0">
                <a:solidFill>
                  <a:srgbClr val="444444"/>
                </a:solidFill>
                <a:effectLst/>
                <a:latin typeface="Calibri" panose="020F0502020204030204" pitchFamily="34" charset="0"/>
                <a:cs typeface="Calibri" panose="020F0502020204030204" pitchFamily="34" charset="0"/>
              </a:rPr>
              <a:t>are swollen in the middle and tapering towards both the ends, </a:t>
            </a:r>
            <a:r>
              <a:rPr lang="en-US" sz="3200" b="0" i="0" dirty="0" err="1">
                <a:solidFill>
                  <a:srgbClr val="444444"/>
                </a:solidFill>
                <a:effectLst/>
                <a:latin typeface="Calibri" panose="020F0502020204030204" pitchFamily="34" charset="0"/>
                <a:cs typeface="Calibri" panose="020F0502020204030204" pitchFamily="34" charset="0"/>
              </a:rPr>
              <a:t>eg.</a:t>
            </a:r>
            <a:r>
              <a:rPr lang="en-US" sz="3200" b="0" i="0" dirty="0">
                <a:solidFill>
                  <a:srgbClr val="444444"/>
                </a:solidFill>
                <a:effectLst/>
                <a:latin typeface="Calibri" panose="020F0502020204030204" pitchFamily="34" charset="0"/>
                <a:cs typeface="Calibri" panose="020F0502020204030204" pitchFamily="34" charset="0"/>
              </a:rPr>
              <a:t>, radish</a:t>
            </a:r>
          </a:p>
          <a:p>
            <a:pPr algn="just">
              <a:buFont typeface="Arial" panose="020B0604020202020204" pitchFamily="34" charset="0"/>
              <a:buChar char="•"/>
            </a:pPr>
            <a:r>
              <a:rPr lang="en-US" sz="3200" b="1" i="0" dirty="0">
                <a:solidFill>
                  <a:srgbClr val="444444"/>
                </a:solidFill>
                <a:effectLst/>
                <a:latin typeface="Calibri" panose="020F0502020204030204" pitchFamily="34" charset="0"/>
                <a:cs typeface="Calibri" panose="020F0502020204030204" pitchFamily="34" charset="0"/>
              </a:rPr>
              <a:t>Napiform roots </a:t>
            </a:r>
            <a:r>
              <a:rPr lang="en-US" sz="3200" b="0" i="0" dirty="0">
                <a:solidFill>
                  <a:srgbClr val="444444"/>
                </a:solidFill>
                <a:effectLst/>
                <a:latin typeface="Calibri" panose="020F0502020204030204" pitchFamily="34" charset="0"/>
                <a:cs typeface="Calibri" panose="020F0502020204030204" pitchFamily="34" charset="0"/>
              </a:rPr>
              <a:t>are spherical at the base and taper towards the apex, </a:t>
            </a:r>
            <a:r>
              <a:rPr lang="en-US" sz="3200" b="0" i="0" dirty="0" err="1">
                <a:solidFill>
                  <a:srgbClr val="444444"/>
                </a:solidFill>
                <a:effectLst/>
                <a:latin typeface="Calibri" panose="020F0502020204030204" pitchFamily="34" charset="0"/>
                <a:cs typeface="Calibri" panose="020F0502020204030204" pitchFamily="34" charset="0"/>
              </a:rPr>
              <a:t>eg.</a:t>
            </a:r>
            <a:r>
              <a:rPr lang="en-US" sz="3200" b="0" i="0" dirty="0">
                <a:solidFill>
                  <a:srgbClr val="444444"/>
                </a:solidFill>
                <a:effectLst/>
                <a:latin typeface="Calibri" panose="020F0502020204030204" pitchFamily="34" charset="0"/>
                <a:cs typeface="Calibri" panose="020F0502020204030204" pitchFamily="34" charset="0"/>
              </a:rPr>
              <a:t>, turnip</a:t>
            </a:r>
          </a:p>
          <a:p>
            <a:pPr algn="just">
              <a:buFont typeface="Arial" panose="020B0604020202020204" pitchFamily="34" charset="0"/>
              <a:buChar char="•"/>
            </a:pPr>
            <a:r>
              <a:rPr lang="en-US" sz="3200" b="1" i="0" dirty="0">
                <a:solidFill>
                  <a:srgbClr val="444444"/>
                </a:solidFill>
                <a:effectLst/>
                <a:latin typeface="Calibri" panose="020F0502020204030204" pitchFamily="34" charset="0"/>
                <a:cs typeface="Calibri" panose="020F0502020204030204" pitchFamily="34" charset="0"/>
              </a:rPr>
              <a:t>Tuberous roots </a:t>
            </a:r>
            <a:r>
              <a:rPr lang="en-US" sz="3200" b="0" i="0" dirty="0">
                <a:solidFill>
                  <a:srgbClr val="444444"/>
                </a:solidFill>
                <a:effectLst/>
                <a:latin typeface="Calibri" panose="020F0502020204030204" pitchFamily="34" charset="0"/>
                <a:cs typeface="Calibri" panose="020F0502020204030204" pitchFamily="34" charset="0"/>
              </a:rPr>
              <a:t>have no specific shape. They appear thick and fleshy, </a:t>
            </a:r>
            <a:r>
              <a:rPr lang="en-US" sz="3200" b="0" i="0" dirty="0" err="1">
                <a:solidFill>
                  <a:srgbClr val="444444"/>
                </a:solidFill>
                <a:effectLst/>
                <a:latin typeface="Calibri" panose="020F0502020204030204" pitchFamily="34" charset="0"/>
                <a:cs typeface="Calibri" panose="020F0502020204030204" pitchFamily="34" charset="0"/>
              </a:rPr>
              <a:t>eg.</a:t>
            </a:r>
            <a:r>
              <a:rPr lang="en-US" sz="3200" b="0" i="0" dirty="0">
                <a:solidFill>
                  <a:srgbClr val="444444"/>
                </a:solidFill>
                <a:effectLst/>
                <a:latin typeface="Calibri" panose="020F0502020204030204" pitchFamily="34" charset="0"/>
                <a:cs typeface="Calibri" panose="020F0502020204030204" pitchFamily="34" charset="0"/>
              </a:rPr>
              <a:t>, sweet potato</a:t>
            </a:r>
          </a:p>
          <a:p>
            <a:endParaRPr lang="ru-RU" dirty="0"/>
          </a:p>
        </p:txBody>
      </p:sp>
    </p:spTree>
    <p:extLst>
      <p:ext uri="{BB962C8B-B14F-4D97-AF65-F5344CB8AC3E}">
        <p14:creationId xmlns:p14="http://schemas.microsoft.com/office/powerpoint/2010/main" val="363830756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440</TotalTime>
  <Words>3694</Words>
  <Application>Microsoft Office PowerPoint</Application>
  <PresentationFormat>Широкоэкранный</PresentationFormat>
  <Paragraphs>212</Paragraphs>
  <Slides>47</Slides>
  <Notes>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47</vt:i4>
      </vt:variant>
    </vt:vector>
  </HeadingPairs>
  <TitlesOfParts>
    <vt:vector size="58" baseType="lpstr">
      <vt:lpstr>Aptos</vt:lpstr>
      <vt:lpstr>Aptos Display</vt:lpstr>
      <vt:lpstr>Arial</vt:lpstr>
      <vt:lpstr>Calibri</vt:lpstr>
      <vt:lpstr>Google Sans</vt:lpstr>
      <vt:lpstr>Libre Franklin</vt:lpstr>
      <vt:lpstr>Nunito</vt:lpstr>
      <vt:lpstr>Open Sans</vt:lpstr>
      <vt:lpstr>Poppins</vt:lpstr>
      <vt:lpstr>proxima-Regular</vt:lpstr>
      <vt:lpstr>Тема Office</vt:lpstr>
      <vt:lpstr>Topic 7</vt:lpstr>
      <vt:lpstr>Introduction</vt:lpstr>
      <vt:lpstr>Functions of Vegetative Plant Organs</vt:lpstr>
      <vt:lpstr>Vegetative organs</vt:lpstr>
      <vt:lpstr>CHARACTERISTICS OF ROOTS</vt:lpstr>
      <vt:lpstr>FUNCTIONS OF ROOTS</vt:lpstr>
      <vt:lpstr>TYPES OF ROOTS</vt:lpstr>
      <vt:lpstr>Презентация PowerPoint</vt:lpstr>
      <vt:lpstr>Modifications of Tap Roots</vt:lpstr>
      <vt:lpstr>For better Respiration </vt:lpstr>
      <vt:lpstr>Nodulated Roots </vt:lpstr>
      <vt:lpstr>Modification of Adventitious Roots</vt:lpstr>
      <vt:lpstr>For Support </vt:lpstr>
      <vt:lpstr>For Special Functions </vt:lpstr>
      <vt:lpstr>Презентация PowerPoint</vt:lpstr>
      <vt:lpstr>The morphological structure of the stem</vt:lpstr>
      <vt:lpstr>Презентация PowerPoint</vt:lpstr>
      <vt:lpstr>Stem Modifications </vt:lpstr>
      <vt:lpstr>Презентация PowerPoint</vt:lpstr>
      <vt:lpstr>Презентация PowerPoint</vt:lpstr>
      <vt:lpstr>Morphology of leaves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Venation </vt:lpstr>
      <vt:lpstr>Презентация PowerPoint</vt:lpstr>
      <vt:lpstr>Презентация PowerPoint</vt:lpstr>
      <vt:lpstr>Characteristic according present or absent petiole</vt:lpstr>
      <vt:lpstr>Презентация PowerPoint</vt:lpstr>
      <vt:lpstr>Презентация PowerPoint</vt:lpstr>
      <vt:lpstr>Apex (Tips)</vt:lpstr>
      <vt:lpstr>Margins</vt:lpstr>
      <vt:lpstr>Leaf  basis</vt:lpstr>
      <vt:lpstr>Презентация PowerPoint</vt:lpstr>
      <vt:lpstr>The surface of a leaf can be described by several botanical terms: </vt:lpstr>
      <vt:lpstr>"Hairs" on plants are properly called trichomes. Leaves can show several degrees of hairiness. The meaning of several of the following terms can overlap. </vt:lpstr>
      <vt:lpstr>Types of Leaves Based on the Plants and Trees They are Found in </vt:lpstr>
      <vt:lpstr>The process by which one and the same organ appears in a variety of forms has been called the metamorphosis of plants.</vt:lpstr>
      <vt:lpstr>Презентация PowerPoint</vt:lpstr>
      <vt:lpstr>Презентация PowerPoint</vt:lpstr>
      <vt:lpstr>Modifications of Leaves </vt:lpstr>
      <vt:lpstr>Презентация PowerPoint</vt:lpstr>
      <vt:lpstr>Презентация PowerPoint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work 8</dc:title>
  <dc:creator>Жамалова Жанылган</dc:creator>
  <cp:lastModifiedBy>Алиханова Аружан Ағайдарқызы</cp:lastModifiedBy>
  <cp:revision>11</cp:revision>
  <dcterms:created xsi:type="dcterms:W3CDTF">2024-03-29T13:26:58Z</dcterms:created>
  <dcterms:modified xsi:type="dcterms:W3CDTF">2025-02-23T15:37:38Z</dcterms:modified>
</cp:coreProperties>
</file>